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elvetica World Bold" charset="1" panose="020B0800040000020004"/>
      <p:regular r:id="rId23"/>
    </p:embeddedFont>
    <p:embeddedFont>
      <p:font typeface="Canva Sans Bold" charset="1" panose="020B0803030501040103"/>
      <p:regular r:id="rId24"/>
    </p:embeddedFont>
    <p:embeddedFont>
      <p:font typeface="Helvetica World" charset="1" panose="020B0500040000020004"/>
      <p:regular r:id="rId25"/>
    </p:embeddedFont>
    <p:embeddedFont>
      <p:font typeface="Inter Bold" charset="1" panose="020B0802030000000004"/>
      <p:regular r:id="rId26"/>
    </p:embeddedFont>
    <p:embeddedFont>
      <p:font typeface="Canva Sans" charset="1" panose="020B05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https://www.kaggle.com/datasets/bukolafatunde/personal-finance" TargetMode="External" Type="http://schemas.openxmlformats.org/officeDocument/2006/relationships/hyperlink"/><Relationship Id="rId5" Target="https://www.kaggle.com/datasets/mlg-ulb/creditcardfraud/data"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9307"/>
            <a:ext cx="19047645" cy="6307696"/>
            <a:chOff x="0" y="0"/>
            <a:chExt cx="5016664" cy="1661286"/>
          </a:xfrm>
        </p:grpSpPr>
        <p:sp>
          <p:nvSpPr>
            <p:cNvPr name="Freeform 3" id="3"/>
            <p:cNvSpPr/>
            <p:nvPr/>
          </p:nvSpPr>
          <p:spPr>
            <a:xfrm flipH="false" flipV="false" rot="0">
              <a:off x="0" y="0"/>
              <a:ext cx="5016664" cy="1661286"/>
            </a:xfrm>
            <a:custGeom>
              <a:avLst/>
              <a:gdLst/>
              <a:ahLst/>
              <a:cxnLst/>
              <a:rect r="r" b="b" t="t" l="l"/>
              <a:pathLst>
                <a:path h="1661286" w="5016664">
                  <a:moveTo>
                    <a:pt x="0" y="0"/>
                  </a:moveTo>
                  <a:lnTo>
                    <a:pt x="5016664" y="0"/>
                  </a:lnTo>
                  <a:lnTo>
                    <a:pt x="5016664" y="1661286"/>
                  </a:lnTo>
                  <a:lnTo>
                    <a:pt x="0" y="1661286"/>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5016664" cy="169938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23302" y="6227597"/>
            <a:ext cx="4748072" cy="4376859"/>
          </a:xfrm>
          <a:custGeom>
            <a:avLst/>
            <a:gdLst/>
            <a:ahLst/>
            <a:cxnLst/>
            <a:rect r="r" b="b" t="t" l="l"/>
            <a:pathLst>
              <a:path h="4376859" w="4748072">
                <a:moveTo>
                  <a:pt x="0" y="0"/>
                </a:moveTo>
                <a:lnTo>
                  <a:pt x="4748071" y="0"/>
                </a:lnTo>
                <a:lnTo>
                  <a:pt x="4748071" y="4376858"/>
                </a:lnTo>
                <a:lnTo>
                  <a:pt x="0" y="4376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24769" y="6358626"/>
            <a:ext cx="3389099" cy="4114800"/>
          </a:xfrm>
          <a:custGeom>
            <a:avLst/>
            <a:gdLst/>
            <a:ahLst/>
            <a:cxnLst/>
            <a:rect r="r" b="b" t="t" l="l"/>
            <a:pathLst>
              <a:path h="4114800" w="3389099">
                <a:moveTo>
                  <a:pt x="0" y="0"/>
                </a:moveTo>
                <a:lnTo>
                  <a:pt x="3389099" y="0"/>
                </a:lnTo>
                <a:lnTo>
                  <a:pt x="338909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327056" y="6219825"/>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426391" y="6311001"/>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4725712" y="6358626"/>
            <a:ext cx="4685590" cy="4114800"/>
          </a:xfrm>
          <a:custGeom>
            <a:avLst/>
            <a:gdLst/>
            <a:ahLst/>
            <a:cxnLst/>
            <a:rect r="r" b="b" t="t" l="l"/>
            <a:pathLst>
              <a:path h="4114800" w="4685590">
                <a:moveTo>
                  <a:pt x="4685590" y="0"/>
                </a:moveTo>
                <a:lnTo>
                  <a:pt x="0" y="0"/>
                </a:lnTo>
                <a:lnTo>
                  <a:pt x="0" y="4114800"/>
                </a:lnTo>
                <a:lnTo>
                  <a:pt x="4685590" y="4114800"/>
                </a:lnTo>
                <a:lnTo>
                  <a:pt x="468559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2835438" y="1859514"/>
            <a:ext cx="3780549" cy="2576753"/>
            <a:chOff x="0" y="0"/>
            <a:chExt cx="995700" cy="678651"/>
          </a:xfrm>
        </p:grpSpPr>
        <p:sp>
          <p:nvSpPr>
            <p:cNvPr name="Freeform 11" id="11"/>
            <p:cNvSpPr/>
            <p:nvPr/>
          </p:nvSpPr>
          <p:spPr>
            <a:xfrm flipH="false" flipV="false" rot="0">
              <a:off x="0" y="0"/>
              <a:ext cx="995700" cy="678651"/>
            </a:xfrm>
            <a:custGeom>
              <a:avLst/>
              <a:gdLst/>
              <a:ahLst/>
              <a:cxnLst/>
              <a:rect r="r" b="b" t="t" l="l"/>
              <a:pathLst>
                <a:path h="678651" w="995700">
                  <a:moveTo>
                    <a:pt x="204783" y="0"/>
                  </a:moveTo>
                  <a:lnTo>
                    <a:pt x="790917" y="0"/>
                  </a:lnTo>
                  <a:cubicBezTo>
                    <a:pt x="904016" y="0"/>
                    <a:pt x="995700" y="91684"/>
                    <a:pt x="995700" y="204783"/>
                  </a:cubicBezTo>
                  <a:lnTo>
                    <a:pt x="995700" y="473868"/>
                  </a:lnTo>
                  <a:cubicBezTo>
                    <a:pt x="995700" y="586967"/>
                    <a:pt x="904016" y="678651"/>
                    <a:pt x="790917" y="678651"/>
                  </a:cubicBezTo>
                  <a:lnTo>
                    <a:pt x="204783" y="678651"/>
                  </a:lnTo>
                  <a:cubicBezTo>
                    <a:pt x="91684" y="678651"/>
                    <a:pt x="0" y="586967"/>
                    <a:pt x="0" y="473868"/>
                  </a:cubicBezTo>
                  <a:lnTo>
                    <a:pt x="0" y="204783"/>
                  </a:lnTo>
                  <a:cubicBezTo>
                    <a:pt x="0" y="91684"/>
                    <a:pt x="91684" y="0"/>
                    <a:pt x="204783" y="0"/>
                  </a:cubicBezTo>
                  <a:close/>
                </a:path>
              </a:pathLst>
            </a:custGeom>
            <a:solidFill>
              <a:srgbClr val="000000">
                <a:alpha val="0"/>
              </a:srgbClr>
            </a:solidFill>
            <a:ln w="95250" cap="rnd">
              <a:solidFill>
                <a:srgbClr val="FFFFFF"/>
              </a:solidFill>
              <a:prstDash val="solid"/>
              <a:round/>
            </a:ln>
          </p:spPr>
        </p:sp>
        <p:sp>
          <p:nvSpPr>
            <p:cNvPr name="TextBox 12" id="12"/>
            <p:cNvSpPr txBox="true"/>
            <p:nvPr/>
          </p:nvSpPr>
          <p:spPr>
            <a:xfrm>
              <a:off x="0" y="-38100"/>
              <a:ext cx="995700" cy="71675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5400000">
            <a:off x="13964863" y="2119717"/>
            <a:ext cx="1521698" cy="2056348"/>
          </a:xfrm>
          <a:custGeom>
            <a:avLst/>
            <a:gdLst/>
            <a:ahLst/>
            <a:cxnLst/>
            <a:rect r="r" b="b" t="t" l="l"/>
            <a:pathLst>
              <a:path h="2056348" w="1521698">
                <a:moveTo>
                  <a:pt x="0" y="0"/>
                </a:moveTo>
                <a:lnTo>
                  <a:pt x="1521698" y="0"/>
                </a:lnTo>
                <a:lnTo>
                  <a:pt x="1521698" y="2056348"/>
                </a:lnTo>
                <a:lnTo>
                  <a:pt x="0" y="20563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028700" y="176533"/>
            <a:ext cx="7400205" cy="2505194"/>
          </a:xfrm>
          <a:prstGeom prst="rect">
            <a:avLst/>
          </a:prstGeom>
        </p:spPr>
        <p:txBody>
          <a:bodyPr anchor="t" rtlCol="false" tIns="0" lIns="0" bIns="0" rIns="0">
            <a:spAutoFit/>
          </a:bodyPr>
          <a:lstStyle/>
          <a:p>
            <a:pPr algn="l">
              <a:lnSpc>
                <a:spcPts val="9443"/>
              </a:lnSpc>
            </a:pPr>
            <a:r>
              <a:rPr lang="en-US" sz="6745" b="true">
                <a:solidFill>
                  <a:srgbClr val="FFFFFF"/>
                </a:solidFill>
                <a:latin typeface="Helvetica World Bold"/>
                <a:ea typeface="Helvetica World Bold"/>
                <a:cs typeface="Helvetica World Bold"/>
                <a:sym typeface="Helvetica World Bold"/>
              </a:rPr>
              <a:t>Personal Finance Assistant</a:t>
            </a:r>
          </a:p>
        </p:txBody>
      </p:sp>
      <p:sp>
        <p:nvSpPr>
          <p:cNvPr name="TextBox 15" id="15"/>
          <p:cNvSpPr txBox="true"/>
          <p:nvPr/>
        </p:nvSpPr>
        <p:spPr>
          <a:xfrm rot="0">
            <a:off x="1028700" y="3013377"/>
            <a:ext cx="4010187" cy="1724051"/>
          </a:xfrm>
          <a:prstGeom prst="rect">
            <a:avLst/>
          </a:prstGeom>
        </p:spPr>
        <p:txBody>
          <a:bodyPr anchor="t" rtlCol="false" tIns="0" lIns="0" bIns="0" rIns="0">
            <a:spAutoFit/>
          </a:bodyPr>
          <a:lstStyle/>
          <a:p>
            <a:pPr algn="l">
              <a:lnSpc>
                <a:spcPts val="4577"/>
              </a:lnSpc>
            </a:pPr>
            <a:r>
              <a:rPr lang="en-US" sz="3269" b="true">
                <a:solidFill>
                  <a:srgbClr val="FFFFFF"/>
                </a:solidFill>
                <a:latin typeface="Canva Sans Bold"/>
                <a:ea typeface="Canva Sans Bold"/>
                <a:cs typeface="Canva Sans Bold"/>
                <a:sym typeface="Canva Sans Bold"/>
              </a:rPr>
              <a:t>Team:</a:t>
            </a:r>
          </a:p>
          <a:p>
            <a:pPr algn="l">
              <a:lnSpc>
                <a:spcPts val="4577"/>
              </a:lnSpc>
            </a:pPr>
            <a:r>
              <a:rPr lang="en-US" sz="3269" b="true">
                <a:solidFill>
                  <a:srgbClr val="FFFFFF"/>
                </a:solidFill>
                <a:latin typeface="Canva Sans Bold"/>
                <a:ea typeface="Canva Sans Bold"/>
                <a:cs typeface="Canva Sans Bold"/>
                <a:sym typeface="Canva Sans Bold"/>
              </a:rPr>
              <a:t>Jahnavi Vallepalli</a:t>
            </a:r>
          </a:p>
          <a:p>
            <a:pPr algn="l">
              <a:lnSpc>
                <a:spcPts val="4577"/>
              </a:lnSpc>
              <a:spcBef>
                <a:spcPct val="0"/>
              </a:spcBef>
            </a:pPr>
            <a:r>
              <a:rPr lang="en-US" b="true" sz="3269">
                <a:solidFill>
                  <a:srgbClr val="FFFFFF"/>
                </a:solidFill>
                <a:latin typeface="Canva Sans Bold"/>
                <a:ea typeface="Canva Sans Bold"/>
                <a:cs typeface="Canva Sans Bold"/>
                <a:sym typeface="Canva Sans Bold"/>
              </a:rPr>
              <a:t>Dhatrija Sukasi</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2076100" y="0"/>
            <a:ext cx="21152890" cy="2912757"/>
            <a:chOff x="0" y="0"/>
            <a:chExt cx="5571131" cy="767146"/>
          </a:xfrm>
        </p:grpSpPr>
        <p:sp>
          <p:nvSpPr>
            <p:cNvPr name="Freeform 3" id="3"/>
            <p:cNvSpPr/>
            <p:nvPr/>
          </p:nvSpPr>
          <p:spPr>
            <a:xfrm flipH="false" flipV="false" rot="0">
              <a:off x="0" y="0"/>
              <a:ext cx="5571131" cy="767146"/>
            </a:xfrm>
            <a:custGeom>
              <a:avLst/>
              <a:gdLst/>
              <a:ahLst/>
              <a:cxnLst/>
              <a:rect r="r" b="b" t="t" l="l"/>
              <a:pathLst>
                <a:path h="767146" w="5571131">
                  <a:moveTo>
                    <a:pt x="0" y="0"/>
                  </a:moveTo>
                  <a:lnTo>
                    <a:pt x="5571131" y="0"/>
                  </a:lnTo>
                  <a:lnTo>
                    <a:pt x="5571131" y="767146"/>
                  </a:lnTo>
                  <a:lnTo>
                    <a:pt x="0" y="767146"/>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5571131" cy="80524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45179" y="870590"/>
            <a:ext cx="17397641" cy="1193803"/>
          </a:xfrm>
          <a:prstGeom prst="rect">
            <a:avLst/>
          </a:prstGeom>
        </p:spPr>
        <p:txBody>
          <a:bodyPr anchor="t" rtlCol="false" tIns="0" lIns="0" bIns="0" rIns="0">
            <a:spAutoFit/>
          </a:bodyPr>
          <a:lstStyle/>
          <a:p>
            <a:pPr algn="ctr">
              <a:lnSpc>
                <a:spcPts val="9799"/>
              </a:lnSpc>
              <a:spcBef>
                <a:spcPct val="0"/>
              </a:spcBef>
            </a:pPr>
            <a:r>
              <a:rPr lang="en-US" b="true" sz="6999">
                <a:solidFill>
                  <a:srgbClr val="000000"/>
                </a:solidFill>
                <a:latin typeface="Canva Sans Bold"/>
                <a:ea typeface="Canva Sans Bold"/>
                <a:cs typeface="Canva Sans Bold"/>
                <a:sym typeface="Canva Sans Bold"/>
              </a:rPr>
              <a:t>Spending Insights and Budgeting</a:t>
            </a:r>
          </a:p>
        </p:txBody>
      </p:sp>
      <p:sp>
        <p:nvSpPr>
          <p:cNvPr name="TextBox 6" id="6"/>
          <p:cNvSpPr txBox="true"/>
          <p:nvPr/>
        </p:nvSpPr>
        <p:spPr>
          <a:xfrm rot="0">
            <a:off x="445179" y="3850450"/>
            <a:ext cx="17132368" cy="5304634"/>
          </a:xfrm>
          <a:prstGeom prst="rect">
            <a:avLst/>
          </a:prstGeom>
        </p:spPr>
        <p:txBody>
          <a:bodyPr anchor="t" rtlCol="false" tIns="0" lIns="0" bIns="0" rIns="0">
            <a:spAutoFit/>
          </a:bodyPr>
          <a:lstStyle/>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Analyzed spending patterns locally using Matplotlib</a:t>
            </a:r>
          </a:p>
          <a:p>
            <a:pPr algn="l">
              <a:lnSpc>
                <a:spcPts val="5293"/>
              </a:lnSpc>
            </a:pPr>
          </a:p>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Grouped transactions by spending category and summed t</a:t>
            </a:r>
            <a:r>
              <a:rPr lang="en-US" sz="3781">
                <a:solidFill>
                  <a:srgbClr val="000000"/>
                </a:solidFill>
                <a:latin typeface="Canva Sans"/>
                <a:ea typeface="Canva Sans"/>
                <a:cs typeface="Canva Sans"/>
                <a:sym typeface="Canva Sans"/>
              </a:rPr>
              <a:t>otal amounts</a:t>
            </a:r>
          </a:p>
          <a:p>
            <a:pPr algn="l">
              <a:lnSpc>
                <a:spcPts val="5293"/>
              </a:lnSpc>
            </a:pPr>
          </a:p>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Created bar graphs to visualize category-wise spending</a:t>
            </a:r>
          </a:p>
          <a:p>
            <a:pPr algn="l">
              <a:lnSpc>
                <a:spcPts val="5293"/>
              </a:lnSpc>
            </a:pPr>
          </a:p>
          <a:p>
            <a:pPr algn="l" marL="816350" indent="-408175" lvl="1">
              <a:lnSpc>
                <a:spcPts val="5293"/>
              </a:lnSpc>
              <a:spcBef>
                <a:spcPct val="0"/>
              </a:spcBef>
              <a:buFont typeface="Arial"/>
              <a:buChar char="•"/>
            </a:pPr>
            <a:r>
              <a:rPr lang="en-US" sz="3781">
                <a:solidFill>
                  <a:srgbClr val="000000"/>
                </a:solidFill>
                <a:latin typeface="Canva Sans"/>
                <a:ea typeface="Canva Sans"/>
                <a:cs typeface="Canva Sans"/>
                <a:sym typeface="Canva Sans"/>
              </a:rPr>
              <a:t>Saved spending insights as .png image files for reporting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 y="1028700"/>
            <a:ext cx="16459200" cy="8229600"/>
          </a:xfrm>
          <a:custGeom>
            <a:avLst/>
            <a:gdLst/>
            <a:ahLst/>
            <a:cxnLst/>
            <a:rect r="r" b="b" t="t" l="l"/>
            <a:pathLst>
              <a:path h="8229600" w="16459200">
                <a:moveTo>
                  <a:pt x="0" y="0"/>
                </a:moveTo>
                <a:lnTo>
                  <a:pt x="16459200" y="0"/>
                </a:lnTo>
                <a:lnTo>
                  <a:pt x="16459200" y="8229600"/>
                </a:lnTo>
                <a:lnTo>
                  <a:pt x="0" y="82296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2076100" y="0"/>
            <a:ext cx="21152890" cy="2912757"/>
            <a:chOff x="0" y="0"/>
            <a:chExt cx="5571131" cy="767146"/>
          </a:xfrm>
        </p:grpSpPr>
        <p:sp>
          <p:nvSpPr>
            <p:cNvPr name="Freeform 3" id="3"/>
            <p:cNvSpPr/>
            <p:nvPr/>
          </p:nvSpPr>
          <p:spPr>
            <a:xfrm flipH="false" flipV="false" rot="0">
              <a:off x="0" y="0"/>
              <a:ext cx="5571131" cy="767146"/>
            </a:xfrm>
            <a:custGeom>
              <a:avLst/>
              <a:gdLst/>
              <a:ahLst/>
              <a:cxnLst/>
              <a:rect r="r" b="b" t="t" l="l"/>
              <a:pathLst>
                <a:path h="767146" w="5571131">
                  <a:moveTo>
                    <a:pt x="0" y="0"/>
                  </a:moveTo>
                  <a:lnTo>
                    <a:pt x="5571131" y="0"/>
                  </a:lnTo>
                  <a:lnTo>
                    <a:pt x="5571131" y="767146"/>
                  </a:lnTo>
                  <a:lnTo>
                    <a:pt x="0" y="767146"/>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5571131" cy="80524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45179" y="870590"/>
            <a:ext cx="17397641" cy="1193803"/>
          </a:xfrm>
          <a:prstGeom prst="rect">
            <a:avLst/>
          </a:prstGeom>
        </p:spPr>
        <p:txBody>
          <a:bodyPr anchor="t" rtlCol="false" tIns="0" lIns="0" bIns="0" rIns="0">
            <a:spAutoFit/>
          </a:bodyPr>
          <a:lstStyle/>
          <a:p>
            <a:pPr algn="ctr">
              <a:lnSpc>
                <a:spcPts val="9799"/>
              </a:lnSpc>
              <a:spcBef>
                <a:spcPct val="0"/>
              </a:spcBef>
            </a:pPr>
            <a:r>
              <a:rPr lang="en-US" b="true" sz="6999">
                <a:solidFill>
                  <a:srgbClr val="000000"/>
                </a:solidFill>
                <a:latin typeface="Canva Sans Bold"/>
                <a:ea typeface="Canva Sans Bold"/>
                <a:cs typeface="Canva Sans Bold"/>
                <a:sym typeface="Canva Sans Bold"/>
              </a:rPr>
              <a:t>Predictive Analysis</a:t>
            </a:r>
          </a:p>
        </p:txBody>
      </p:sp>
      <p:sp>
        <p:nvSpPr>
          <p:cNvPr name="TextBox 6" id="6"/>
          <p:cNvSpPr txBox="true"/>
          <p:nvPr/>
        </p:nvSpPr>
        <p:spPr>
          <a:xfrm rot="0">
            <a:off x="445179" y="3850450"/>
            <a:ext cx="17132368" cy="5304634"/>
          </a:xfrm>
          <a:prstGeom prst="rect">
            <a:avLst/>
          </a:prstGeom>
        </p:spPr>
        <p:txBody>
          <a:bodyPr anchor="t" rtlCol="false" tIns="0" lIns="0" bIns="0" rIns="0">
            <a:spAutoFit/>
          </a:bodyPr>
          <a:lstStyle/>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Trained a Linear Regression model to forecast next month’s spending</a:t>
            </a:r>
          </a:p>
          <a:p>
            <a:pPr algn="l">
              <a:lnSpc>
                <a:spcPts val="5293"/>
              </a:lnSpc>
            </a:pPr>
          </a:p>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Features used: Day of Week, Previous Spending, and Category</a:t>
            </a:r>
          </a:p>
          <a:p>
            <a:pPr algn="l">
              <a:lnSpc>
                <a:spcPts val="5293"/>
              </a:lnSpc>
            </a:pPr>
          </a:p>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Saved and uploaded the</a:t>
            </a:r>
            <a:r>
              <a:rPr lang="en-US" sz="3781">
                <a:solidFill>
                  <a:srgbClr val="000000"/>
                </a:solidFill>
                <a:latin typeface="Canva Sans"/>
                <a:ea typeface="Canva Sans"/>
                <a:cs typeface="Canva Sans"/>
                <a:sym typeface="Canva Sans"/>
              </a:rPr>
              <a:t> model (spending_model.pkl) to S3</a:t>
            </a:r>
          </a:p>
          <a:p>
            <a:pPr algn="l">
              <a:lnSpc>
                <a:spcPts val="5293"/>
              </a:lnSpc>
            </a:pPr>
          </a:p>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Visualized predicted spending across categories with a bar graph</a:t>
            </a:r>
          </a:p>
          <a:p>
            <a:pPr algn="l">
              <a:lnSpc>
                <a:spcPts val="5293"/>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79618" y="1028700"/>
            <a:ext cx="14528765" cy="8460067"/>
          </a:xfrm>
          <a:custGeom>
            <a:avLst/>
            <a:gdLst/>
            <a:ahLst/>
            <a:cxnLst/>
            <a:rect r="r" b="b" t="t" l="l"/>
            <a:pathLst>
              <a:path h="8460067" w="14528765">
                <a:moveTo>
                  <a:pt x="0" y="0"/>
                </a:moveTo>
                <a:lnTo>
                  <a:pt x="14528764" y="0"/>
                </a:lnTo>
                <a:lnTo>
                  <a:pt x="14528764" y="8460067"/>
                </a:lnTo>
                <a:lnTo>
                  <a:pt x="0" y="8460067"/>
                </a:lnTo>
                <a:lnTo>
                  <a:pt x="0" y="0"/>
                </a:lnTo>
                <a:close/>
              </a:path>
            </a:pathLst>
          </a:custGeom>
          <a:blipFill>
            <a:blip r:embed="rId2"/>
            <a:stretch>
              <a:fillRect l="0" t="-1271" r="0" b="-1768"/>
            </a:stretch>
          </a:blipFill>
        </p:spPr>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2076100" y="0"/>
            <a:ext cx="21152890" cy="2912757"/>
            <a:chOff x="0" y="0"/>
            <a:chExt cx="5571131" cy="767146"/>
          </a:xfrm>
        </p:grpSpPr>
        <p:sp>
          <p:nvSpPr>
            <p:cNvPr name="Freeform 3" id="3"/>
            <p:cNvSpPr/>
            <p:nvPr/>
          </p:nvSpPr>
          <p:spPr>
            <a:xfrm flipH="false" flipV="false" rot="0">
              <a:off x="0" y="0"/>
              <a:ext cx="5571131" cy="767146"/>
            </a:xfrm>
            <a:custGeom>
              <a:avLst/>
              <a:gdLst/>
              <a:ahLst/>
              <a:cxnLst/>
              <a:rect r="r" b="b" t="t" l="l"/>
              <a:pathLst>
                <a:path h="767146" w="5571131">
                  <a:moveTo>
                    <a:pt x="0" y="0"/>
                  </a:moveTo>
                  <a:lnTo>
                    <a:pt x="5571131" y="0"/>
                  </a:lnTo>
                  <a:lnTo>
                    <a:pt x="5571131" y="767146"/>
                  </a:lnTo>
                  <a:lnTo>
                    <a:pt x="0" y="767146"/>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5571131" cy="80524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45179" y="870590"/>
            <a:ext cx="17397641" cy="1193803"/>
          </a:xfrm>
          <a:prstGeom prst="rect">
            <a:avLst/>
          </a:prstGeom>
        </p:spPr>
        <p:txBody>
          <a:bodyPr anchor="t" rtlCol="false" tIns="0" lIns="0" bIns="0" rIns="0">
            <a:spAutoFit/>
          </a:bodyPr>
          <a:lstStyle/>
          <a:p>
            <a:pPr algn="ctr">
              <a:lnSpc>
                <a:spcPts val="9799"/>
              </a:lnSpc>
              <a:spcBef>
                <a:spcPct val="0"/>
              </a:spcBef>
            </a:pPr>
            <a:r>
              <a:rPr lang="en-US" b="true" sz="6999">
                <a:solidFill>
                  <a:srgbClr val="000000"/>
                </a:solidFill>
                <a:latin typeface="Canva Sans Bold"/>
                <a:ea typeface="Canva Sans Bold"/>
                <a:cs typeface="Canva Sans Bold"/>
                <a:sym typeface="Canva Sans Bold"/>
              </a:rPr>
              <a:t>Fraud Detection</a:t>
            </a:r>
          </a:p>
        </p:txBody>
      </p:sp>
      <p:sp>
        <p:nvSpPr>
          <p:cNvPr name="TextBox 6" id="6"/>
          <p:cNvSpPr txBox="true"/>
          <p:nvPr/>
        </p:nvSpPr>
        <p:spPr>
          <a:xfrm rot="0">
            <a:off x="445179" y="3396136"/>
            <a:ext cx="17132368" cy="6262214"/>
          </a:xfrm>
          <a:prstGeom prst="rect">
            <a:avLst/>
          </a:prstGeom>
        </p:spPr>
        <p:txBody>
          <a:bodyPr anchor="t" rtlCol="false" tIns="0" lIns="0" bIns="0" rIns="0">
            <a:spAutoFit/>
          </a:bodyPr>
          <a:lstStyle/>
          <a:p>
            <a:pPr algn="l" marL="773171" indent="-386585" lvl="1">
              <a:lnSpc>
                <a:spcPts val="5013"/>
              </a:lnSpc>
              <a:buFont typeface="Arial"/>
              <a:buChar char="•"/>
            </a:pPr>
            <a:r>
              <a:rPr lang="en-US" sz="3581">
                <a:solidFill>
                  <a:srgbClr val="000000"/>
                </a:solidFill>
                <a:latin typeface="Canva Sans"/>
                <a:ea typeface="Canva Sans"/>
                <a:cs typeface="Canva Sans"/>
                <a:sym typeface="Canva Sans"/>
              </a:rPr>
              <a:t>Trained Random Forest Classifier on ExportCleanedCreditcard.csv</a:t>
            </a:r>
          </a:p>
          <a:p>
            <a:pPr algn="l" marL="773171" indent="-386585" lvl="1">
              <a:lnSpc>
                <a:spcPts val="5013"/>
              </a:lnSpc>
              <a:buFont typeface="Arial"/>
              <a:buChar char="•"/>
            </a:pPr>
            <a:r>
              <a:rPr lang="en-US" sz="3581">
                <a:solidFill>
                  <a:srgbClr val="000000"/>
                </a:solidFill>
                <a:latin typeface="Canva Sans"/>
                <a:ea typeface="Canva Sans"/>
                <a:cs typeface="Canva Sans"/>
                <a:sym typeface="Canva Sans"/>
              </a:rPr>
              <a:t>Saved the trained model as fraud_model.pkl and uploaded to S3 </a:t>
            </a:r>
          </a:p>
          <a:p>
            <a:pPr algn="l" marL="773171" indent="-386585" lvl="1">
              <a:lnSpc>
                <a:spcPts val="5013"/>
              </a:lnSpc>
              <a:buFont typeface="Arial"/>
              <a:buChar char="•"/>
            </a:pPr>
            <a:r>
              <a:rPr lang="en-US" sz="3581">
                <a:solidFill>
                  <a:srgbClr val="000000"/>
                </a:solidFill>
                <a:latin typeface="Canva Sans"/>
                <a:ea typeface="Canva Sans"/>
                <a:cs typeface="Canva Sans"/>
                <a:sym typeface="Canva Sans"/>
              </a:rPr>
              <a:t>Initially attempted AWS Lambda for deployment but exceeded size</a:t>
            </a:r>
            <a:r>
              <a:rPr lang="en-US" sz="3581">
                <a:solidFill>
                  <a:srgbClr val="000000"/>
                </a:solidFill>
                <a:latin typeface="Canva Sans"/>
                <a:ea typeface="Canva Sans"/>
                <a:cs typeface="Canva Sans"/>
                <a:sym typeface="Canva Sans"/>
              </a:rPr>
              <a:t> limit due to dependencies</a:t>
            </a:r>
          </a:p>
          <a:p>
            <a:pPr algn="l" marL="773171" indent="-386585" lvl="1">
              <a:lnSpc>
                <a:spcPts val="5013"/>
              </a:lnSpc>
              <a:buFont typeface="Arial"/>
              <a:buChar char="•"/>
            </a:pPr>
            <a:r>
              <a:rPr lang="en-US" sz="3581">
                <a:solidFill>
                  <a:srgbClr val="000000"/>
                </a:solidFill>
                <a:latin typeface="Canva Sans"/>
                <a:ea typeface="Canva Sans"/>
                <a:cs typeface="Canva Sans"/>
                <a:sym typeface="Canva Sans"/>
              </a:rPr>
              <a:t>Switched to local MacBook setup for fraud detection due to size constraints</a:t>
            </a:r>
          </a:p>
          <a:p>
            <a:pPr algn="l" marL="773171" indent="-386585" lvl="1">
              <a:lnSpc>
                <a:spcPts val="5013"/>
              </a:lnSpc>
              <a:buFont typeface="Arial"/>
              <a:buChar char="•"/>
            </a:pPr>
            <a:r>
              <a:rPr lang="en-US" sz="3581">
                <a:solidFill>
                  <a:srgbClr val="000000"/>
                </a:solidFill>
                <a:latin typeface="Canva Sans"/>
                <a:ea typeface="Canva Sans"/>
                <a:cs typeface="Canva Sans"/>
                <a:sym typeface="Canva Sans"/>
              </a:rPr>
              <a:t>Wrote and ran predict_fraud.py locally to predict fraudulent transactions</a:t>
            </a:r>
          </a:p>
          <a:p>
            <a:pPr algn="l" marL="773171" indent="-386585" lvl="1">
              <a:lnSpc>
                <a:spcPts val="5013"/>
              </a:lnSpc>
              <a:buFont typeface="Arial"/>
              <a:buChar char="•"/>
            </a:pPr>
            <a:r>
              <a:rPr lang="en-US" sz="3581">
                <a:solidFill>
                  <a:srgbClr val="000000"/>
                </a:solidFill>
                <a:latin typeface="Canva Sans"/>
                <a:ea typeface="Canva Sans"/>
                <a:cs typeface="Canva Sans"/>
                <a:sym typeface="Canva Sans"/>
              </a:rPr>
              <a:t>Loaded fraud_model.pkl and used Python to detect fraud without using AWS SageMaker or Lambda</a:t>
            </a:r>
          </a:p>
          <a:p>
            <a:pPr algn="l">
              <a:lnSpc>
                <a:spcPts val="5013"/>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843" y="1877092"/>
            <a:ext cx="16440457" cy="6617284"/>
          </a:xfrm>
          <a:custGeom>
            <a:avLst/>
            <a:gdLst/>
            <a:ahLst/>
            <a:cxnLst/>
            <a:rect r="r" b="b" t="t" l="l"/>
            <a:pathLst>
              <a:path h="6617284" w="16440457">
                <a:moveTo>
                  <a:pt x="0" y="0"/>
                </a:moveTo>
                <a:lnTo>
                  <a:pt x="16440457" y="0"/>
                </a:lnTo>
                <a:lnTo>
                  <a:pt x="16440457" y="6617284"/>
                </a:lnTo>
                <a:lnTo>
                  <a:pt x="0" y="6617284"/>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2076100" y="0"/>
            <a:ext cx="21152890" cy="2912757"/>
            <a:chOff x="0" y="0"/>
            <a:chExt cx="5571131" cy="767146"/>
          </a:xfrm>
        </p:grpSpPr>
        <p:sp>
          <p:nvSpPr>
            <p:cNvPr name="Freeform 3" id="3"/>
            <p:cNvSpPr/>
            <p:nvPr/>
          </p:nvSpPr>
          <p:spPr>
            <a:xfrm flipH="false" flipV="false" rot="0">
              <a:off x="0" y="0"/>
              <a:ext cx="5571131" cy="767146"/>
            </a:xfrm>
            <a:custGeom>
              <a:avLst/>
              <a:gdLst/>
              <a:ahLst/>
              <a:cxnLst/>
              <a:rect r="r" b="b" t="t" l="l"/>
              <a:pathLst>
                <a:path h="767146" w="5571131">
                  <a:moveTo>
                    <a:pt x="0" y="0"/>
                  </a:moveTo>
                  <a:lnTo>
                    <a:pt x="5571131" y="0"/>
                  </a:lnTo>
                  <a:lnTo>
                    <a:pt x="5571131" y="767146"/>
                  </a:lnTo>
                  <a:lnTo>
                    <a:pt x="0" y="767146"/>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5571131" cy="80524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287038" y="1247775"/>
            <a:ext cx="6299200" cy="925137"/>
          </a:xfrm>
          <a:prstGeom prst="rect">
            <a:avLst/>
          </a:prstGeom>
        </p:spPr>
        <p:txBody>
          <a:bodyPr anchor="t" rtlCol="false" tIns="0" lIns="0" bIns="0" rIns="0">
            <a:spAutoFit/>
          </a:bodyPr>
          <a:lstStyle/>
          <a:p>
            <a:pPr algn="l" marL="0" indent="0" lvl="0">
              <a:lnSpc>
                <a:spcPts val="6778"/>
              </a:lnSpc>
              <a:spcBef>
                <a:spcPct val="0"/>
              </a:spcBef>
            </a:pPr>
            <a:r>
              <a:rPr lang="en-US" sz="7531">
                <a:solidFill>
                  <a:srgbClr val="2B2726"/>
                </a:solidFill>
                <a:latin typeface="Canva Sans"/>
                <a:ea typeface="Canva Sans"/>
                <a:cs typeface="Canva Sans"/>
                <a:sym typeface="Canva Sans"/>
              </a:rPr>
              <a:t>SNS</a:t>
            </a:r>
            <a:r>
              <a:rPr lang="en-US" sz="7531" strike="noStrike" u="none">
                <a:solidFill>
                  <a:srgbClr val="2B2726"/>
                </a:solidFill>
                <a:latin typeface="Canva Sans"/>
                <a:ea typeface="Canva Sans"/>
                <a:cs typeface="Canva Sans"/>
                <a:sym typeface="Canva Sans"/>
              </a:rPr>
              <a:t> Alerts </a:t>
            </a:r>
          </a:p>
        </p:txBody>
      </p:sp>
      <p:sp>
        <p:nvSpPr>
          <p:cNvPr name="TextBox 6" id="6"/>
          <p:cNvSpPr txBox="true"/>
          <p:nvPr/>
        </p:nvSpPr>
        <p:spPr>
          <a:xfrm rot="0">
            <a:off x="9144000" y="4143700"/>
            <a:ext cx="8282780" cy="4754131"/>
          </a:xfrm>
          <a:prstGeom prst="rect">
            <a:avLst/>
          </a:prstGeom>
        </p:spPr>
        <p:txBody>
          <a:bodyPr anchor="t" rtlCol="false" tIns="0" lIns="0" bIns="0" rIns="0">
            <a:spAutoFit/>
          </a:bodyPr>
          <a:lstStyle/>
          <a:p>
            <a:pPr algn="l" marL="682363" indent="-341182" lvl="1">
              <a:lnSpc>
                <a:spcPts val="3792"/>
              </a:lnSpc>
              <a:spcBef>
                <a:spcPct val="0"/>
              </a:spcBef>
              <a:buFont typeface="Arial"/>
              <a:buChar char="•"/>
            </a:pPr>
            <a:r>
              <a:rPr lang="en-US" sz="3160" strike="noStrike" u="none">
                <a:solidFill>
                  <a:srgbClr val="2B2726"/>
                </a:solidFill>
                <a:latin typeface="Canva Sans"/>
                <a:ea typeface="Canva Sans"/>
                <a:cs typeface="Canva Sans"/>
                <a:sym typeface="Canva Sans"/>
              </a:rPr>
              <a:t>Created IAM user with Programmatic Access</a:t>
            </a:r>
          </a:p>
          <a:p>
            <a:pPr algn="l" marL="682363" indent="-341182" lvl="1">
              <a:lnSpc>
                <a:spcPts val="3792"/>
              </a:lnSpc>
              <a:spcBef>
                <a:spcPct val="0"/>
              </a:spcBef>
              <a:buFont typeface="Arial"/>
              <a:buChar char="•"/>
            </a:pPr>
            <a:r>
              <a:rPr lang="en-US" sz="3160" strike="noStrike" u="none">
                <a:solidFill>
                  <a:srgbClr val="2B2726"/>
                </a:solidFill>
                <a:latin typeface="Canva Sans"/>
                <a:ea typeface="Canva Sans"/>
                <a:cs typeface="Canva Sans"/>
                <a:sym typeface="Canva Sans"/>
              </a:rPr>
              <a:t>Attached AmazonSNSFullAccess policy</a:t>
            </a:r>
          </a:p>
          <a:p>
            <a:pPr algn="l" marL="682363" indent="-341182" lvl="1">
              <a:lnSpc>
                <a:spcPts val="3792"/>
              </a:lnSpc>
              <a:spcBef>
                <a:spcPct val="0"/>
              </a:spcBef>
              <a:buFont typeface="Arial"/>
              <a:buChar char="•"/>
            </a:pPr>
            <a:r>
              <a:rPr lang="en-US" sz="3160" strike="noStrike" u="none">
                <a:solidFill>
                  <a:srgbClr val="2B2726"/>
                </a:solidFill>
                <a:latin typeface="Canva Sans"/>
                <a:ea typeface="Canva Sans"/>
                <a:cs typeface="Canva Sans"/>
                <a:sym typeface="Canva Sans"/>
              </a:rPr>
              <a:t>Generated Access Key ID and Secret Access Key for boto3 usage</a:t>
            </a:r>
          </a:p>
          <a:p>
            <a:pPr algn="l" marL="682363" indent="-341182" lvl="1">
              <a:lnSpc>
                <a:spcPts val="3792"/>
              </a:lnSpc>
              <a:spcBef>
                <a:spcPct val="0"/>
              </a:spcBef>
              <a:buFont typeface="Arial"/>
              <a:buChar char="•"/>
            </a:pPr>
            <a:r>
              <a:rPr lang="en-US" sz="3160" strike="noStrike" u="none">
                <a:solidFill>
                  <a:srgbClr val="2B2726"/>
                </a:solidFill>
                <a:latin typeface="Canva Sans"/>
                <a:ea typeface="Canva Sans"/>
                <a:cs typeface="Canva Sans"/>
                <a:sym typeface="Canva Sans"/>
              </a:rPr>
              <a:t>Created SNS Topic fraud-alerts</a:t>
            </a:r>
          </a:p>
          <a:p>
            <a:pPr algn="l" marL="682363" indent="-341182" lvl="1">
              <a:lnSpc>
                <a:spcPts val="3792"/>
              </a:lnSpc>
              <a:spcBef>
                <a:spcPct val="0"/>
              </a:spcBef>
              <a:buFont typeface="Arial"/>
              <a:buChar char="•"/>
            </a:pPr>
            <a:r>
              <a:rPr lang="en-US" sz="3160" strike="noStrike" u="none">
                <a:solidFill>
                  <a:srgbClr val="2B2726"/>
                </a:solidFill>
                <a:latin typeface="Canva Sans"/>
                <a:ea typeface="Canva Sans"/>
                <a:cs typeface="Canva Sans"/>
                <a:sym typeface="Canva Sans"/>
              </a:rPr>
              <a:t>Subscribed personal email to topic</a:t>
            </a:r>
          </a:p>
          <a:p>
            <a:pPr algn="l" marL="682363" indent="-341182" lvl="1">
              <a:lnSpc>
                <a:spcPts val="3792"/>
              </a:lnSpc>
              <a:spcBef>
                <a:spcPct val="0"/>
              </a:spcBef>
              <a:buFont typeface="Arial"/>
              <a:buChar char="•"/>
            </a:pPr>
            <a:r>
              <a:rPr lang="en-US" sz="3160" strike="noStrike" u="none">
                <a:solidFill>
                  <a:srgbClr val="2B2726"/>
                </a:solidFill>
                <a:latin typeface="Canva Sans"/>
                <a:ea typeface="Canva Sans"/>
                <a:cs typeface="Canva Sans"/>
                <a:sym typeface="Canva Sans"/>
              </a:rPr>
              <a:t>Confirmed subscription via email</a:t>
            </a:r>
          </a:p>
          <a:p>
            <a:pPr algn="l" marL="682363" indent="-341182" lvl="1">
              <a:lnSpc>
                <a:spcPts val="3792"/>
              </a:lnSpc>
              <a:spcBef>
                <a:spcPct val="0"/>
              </a:spcBef>
              <a:buFont typeface="Arial"/>
              <a:buChar char="•"/>
            </a:pPr>
            <a:r>
              <a:rPr lang="en-US" sz="3160" strike="noStrike" u="none">
                <a:solidFill>
                  <a:srgbClr val="2B2726"/>
                </a:solidFill>
                <a:latin typeface="Canva Sans"/>
                <a:ea typeface="Canva Sans"/>
                <a:cs typeface="Canva Sans"/>
                <a:sym typeface="Canva Sans"/>
              </a:rPr>
              <a:t>Ready for Alerts: Fraud alerts can now be received</a:t>
            </a:r>
          </a:p>
        </p:txBody>
      </p:sp>
      <p:sp>
        <p:nvSpPr>
          <p:cNvPr name="Freeform 7" id="7"/>
          <p:cNvSpPr/>
          <p:nvPr/>
        </p:nvSpPr>
        <p:spPr>
          <a:xfrm flipH="false" flipV="false" rot="0">
            <a:off x="3668746" y="3375205"/>
            <a:ext cx="4611254" cy="6138108"/>
          </a:xfrm>
          <a:custGeom>
            <a:avLst/>
            <a:gdLst/>
            <a:ahLst/>
            <a:cxnLst/>
            <a:rect r="r" b="b" t="t" l="l"/>
            <a:pathLst>
              <a:path h="6138108" w="4611254">
                <a:moveTo>
                  <a:pt x="0" y="0"/>
                </a:moveTo>
                <a:lnTo>
                  <a:pt x="4611254" y="0"/>
                </a:lnTo>
                <a:lnTo>
                  <a:pt x="4611254" y="6138108"/>
                </a:lnTo>
                <a:lnTo>
                  <a:pt x="0" y="6138108"/>
                </a:lnTo>
                <a:lnTo>
                  <a:pt x="0" y="0"/>
                </a:lnTo>
                <a:close/>
              </a:path>
            </a:pathLst>
          </a:custGeom>
          <a:blipFill>
            <a:blip r:embed="rId2"/>
            <a:stretch>
              <a:fillRect l="0" t="0" r="0" b="0"/>
            </a:stretch>
          </a:blipFill>
        </p:spPr>
      </p:sp>
      <p:grpSp>
        <p:nvGrpSpPr>
          <p:cNvPr name="Group 8" id="8"/>
          <p:cNvGrpSpPr/>
          <p:nvPr/>
        </p:nvGrpSpPr>
        <p:grpSpPr>
          <a:xfrm rot="0">
            <a:off x="373068" y="3174467"/>
            <a:ext cx="3075334" cy="6539584"/>
            <a:chOff x="0" y="0"/>
            <a:chExt cx="812800" cy="1728389"/>
          </a:xfrm>
        </p:grpSpPr>
        <p:sp>
          <p:nvSpPr>
            <p:cNvPr name="Freeform 9" id="9"/>
            <p:cNvSpPr/>
            <p:nvPr/>
          </p:nvSpPr>
          <p:spPr>
            <a:xfrm flipH="false" flipV="false" rot="0">
              <a:off x="0" y="0"/>
              <a:ext cx="812800" cy="1728389"/>
            </a:xfrm>
            <a:custGeom>
              <a:avLst/>
              <a:gdLst/>
              <a:ahLst/>
              <a:cxnLst/>
              <a:rect r="r" b="b" t="t" l="l"/>
              <a:pathLst>
                <a:path h="1728389" w="812800">
                  <a:moveTo>
                    <a:pt x="0" y="0"/>
                  </a:moveTo>
                  <a:lnTo>
                    <a:pt x="812800" y="0"/>
                  </a:lnTo>
                  <a:lnTo>
                    <a:pt x="812800" y="1728389"/>
                  </a:lnTo>
                  <a:lnTo>
                    <a:pt x="0" y="1728389"/>
                  </a:lnTo>
                  <a:close/>
                </a:path>
              </a:pathLst>
            </a:custGeom>
            <a:blipFill>
              <a:blip r:embed="rId3"/>
              <a:stretch>
                <a:fillRect l="-6617" t="0" r="-6617"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507648" y="600589"/>
            <a:ext cx="1114342" cy="16388962"/>
            <a:chOff x="0" y="0"/>
            <a:chExt cx="293489" cy="4316434"/>
          </a:xfrm>
        </p:grpSpPr>
        <p:sp>
          <p:nvSpPr>
            <p:cNvPr name="Freeform 3" id="3"/>
            <p:cNvSpPr/>
            <p:nvPr/>
          </p:nvSpPr>
          <p:spPr>
            <a:xfrm flipH="false" flipV="false" rot="0">
              <a:off x="0" y="0"/>
              <a:ext cx="293489" cy="4316434"/>
            </a:xfrm>
            <a:custGeom>
              <a:avLst/>
              <a:gdLst/>
              <a:ahLst/>
              <a:cxnLst/>
              <a:rect r="r" b="b" t="t" l="l"/>
              <a:pathLst>
                <a:path h="4316434" w="293489">
                  <a:moveTo>
                    <a:pt x="146745" y="0"/>
                  </a:moveTo>
                  <a:lnTo>
                    <a:pt x="146745" y="0"/>
                  </a:lnTo>
                  <a:cubicBezTo>
                    <a:pt x="185664" y="0"/>
                    <a:pt x="222989" y="15461"/>
                    <a:pt x="250509" y="42980"/>
                  </a:cubicBezTo>
                  <a:cubicBezTo>
                    <a:pt x="278029" y="70500"/>
                    <a:pt x="293489" y="107826"/>
                    <a:pt x="293489" y="146745"/>
                  </a:cubicBezTo>
                  <a:lnTo>
                    <a:pt x="293489" y="4169690"/>
                  </a:lnTo>
                  <a:cubicBezTo>
                    <a:pt x="293489" y="4250734"/>
                    <a:pt x="227789" y="4316434"/>
                    <a:pt x="146745" y="4316434"/>
                  </a:cubicBezTo>
                  <a:lnTo>
                    <a:pt x="146745" y="4316434"/>
                  </a:lnTo>
                  <a:cubicBezTo>
                    <a:pt x="65700" y="4316434"/>
                    <a:pt x="0" y="4250734"/>
                    <a:pt x="0" y="4169690"/>
                  </a:cubicBezTo>
                  <a:lnTo>
                    <a:pt x="0" y="146745"/>
                  </a:lnTo>
                  <a:cubicBezTo>
                    <a:pt x="0" y="65700"/>
                    <a:pt x="65700" y="0"/>
                    <a:pt x="146745" y="0"/>
                  </a:cubicBez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a:ln cap="rnd">
              <a:noFill/>
              <a:prstDash val="solid"/>
              <a:round/>
            </a:ln>
          </p:spPr>
        </p:sp>
        <p:sp>
          <p:nvSpPr>
            <p:cNvPr name="TextBox 4" id="4"/>
            <p:cNvSpPr txBox="true"/>
            <p:nvPr/>
          </p:nvSpPr>
          <p:spPr>
            <a:xfrm>
              <a:off x="0" y="-38100"/>
              <a:ext cx="293489" cy="435453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46285" y="1472579"/>
            <a:ext cx="6396583" cy="6303542"/>
          </a:xfrm>
          <a:custGeom>
            <a:avLst/>
            <a:gdLst/>
            <a:ahLst/>
            <a:cxnLst/>
            <a:rect r="r" b="b" t="t" l="l"/>
            <a:pathLst>
              <a:path h="6303542" w="6396583">
                <a:moveTo>
                  <a:pt x="0" y="0"/>
                </a:moveTo>
                <a:lnTo>
                  <a:pt x="6396582" y="0"/>
                </a:lnTo>
                <a:lnTo>
                  <a:pt x="6396582" y="6303541"/>
                </a:lnTo>
                <a:lnTo>
                  <a:pt x="0" y="6303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4138721"/>
            <a:ext cx="9780352" cy="2076233"/>
          </a:xfrm>
          <a:prstGeom prst="rect">
            <a:avLst/>
          </a:prstGeom>
        </p:spPr>
        <p:txBody>
          <a:bodyPr anchor="t" rtlCol="false" tIns="0" lIns="0" bIns="0" rIns="0">
            <a:spAutoFit/>
          </a:bodyPr>
          <a:lstStyle/>
          <a:p>
            <a:pPr algn="l">
              <a:lnSpc>
                <a:spcPts val="16207"/>
              </a:lnSpc>
            </a:pPr>
            <a:r>
              <a:rPr lang="en-US" sz="14093">
                <a:solidFill>
                  <a:srgbClr val="000000"/>
                </a:solidFill>
                <a:latin typeface="Helvetica World"/>
                <a:ea typeface="Helvetica World"/>
                <a:cs typeface="Helvetica World"/>
                <a:sym typeface="Helvetica Wor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00630" y="-1124510"/>
            <a:ext cx="6367192" cy="11812683"/>
            <a:chOff x="0" y="0"/>
            <a:chExt cx="1676956" cy="3111159"/>
          </a:xfrm>
        </p:grpSpPr>
        <p:sp>
          <p:nvSpPr>
            <p:cNvPr name="Freeform 3" id="3"/>
            <p:cNvSpPr/>
            <p:nvPr/>
          </p:nvSpPr>
          <p:spPr>
            <a:xfrm flipH="false" flipV="false" rot="0">
              <a:off x="0" y="0"/>
              <a:ext cx="1676956" cy="3111159"/>
            </a:xfrm>
            <a:custGeom>
              <a:avLst/>
              <a:gdLst/>
              <a:ahLst/>
              <a:cxnLst/>
              <a:rect r="r" b="b" t="t" l="l"/>
              <a:pathLst>
                <a:path h="3111159" w="1676956">
                  <a:moveTo>
                    <a:pt x="0" y="0"/>
                  </a:moveTo>
                  <a:lnTo>
                    <a:pt x="1676956" y="0"/>
                  </a:lnTo>
                  <a:lnTo>
                    <a:pt x="1676956" y="3111159"/>
                  </a:lnTo>
                  <a:lnTo>
                    <a:pt x="0" y="3111159"/>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1676956" cy="314925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901514" y="1028700"/>
            <a:ext cx="6030052" cy="8229600"/>
          </a:xfrm>
          <a:custGeom>
            <a:avLst/>
            <a:gdLst/>
            <a:ahLst/>
            <a:cxnLst/>
            <a:rect r="r" b="b" t="t" l="l"/>
            <a:pathLst>
              <a:path h="8229600" w="6030052">
                <a:moveTo>
                  <a:pt x="0" y="0"/>
                </a:moveTo>
                <a:lnTo>
                  <a:pt x="6030052" y="0"/>
                </a:lnTo>
                <a:lnTo>
                  <a:pt x="6030052"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67288" y="2047120"/>
            <a:ext cx="8999331" cy="1492249"/>
          </a:xfrm>
          <a:prstGeom prst="rect">
            <a:avLst/>
          </a:prstGeom>
        </p:spPr>
        <p:txBody>
          <a:bodyPr anchor="t" rtlCol="false" tIns="0" lIns="0" bIns="0" rIns="0">
            <a:spAutoFit/>
          </a:bodyPr>
          <a:lstStyle/>
          <a:p>
            <a:pPr algn="ctr">
              <a:lnSpc>
                <a:spcPts val="11200"/>
              </a:lnSpc>
            </a:pPr>
            <a:r>
              <a:rPr lang="en-US" sz="8000" b="true">
                <a:solidFill>
                  <a:srgbClr val="000000"/>
                </a:solidFill>
                <a:latin typeface="Helvetica World Bold"/>
                <a:ea typeface="Helvetica World Bold"/>
                <a:cs typeface="Helvetica World Bold"/>
                <a:sym typeface="Helvetica World Bold"/>
              </a:rPr>
              <a:t>Introduction</a:t>
            </a:r>
          </a:p>
        </p:txBody>
      </p:sp>
      <p:sp>
        <p:nvSpPr>
          <p:cNvPr name="TextBox 7" id="7"/>
          <p:cNvSpPr txBox="true"/>
          <p:nvPr/>
        </p:nvSpPr>
        <p:spPr>
          <a:xfrm rot="0">
            <a:off x="783644" y="3935624"/>
            <a:ext cx="10566619" cy="3927475"/>
          </a:xfrm>
          <a:prstGeom prst="rect">
            <a:avLst/>
          </a:prstGeom>
        </p:spPr>
        <p:txBody>
          <a:bodyPr anchor="t" rtlCol="false" tIns="0" lIns="0" bIns="0" rIns="0">
            <a:spAutoFit/>
          </a:bodyPr>
          <a:lstStyle/>
          <a:p>
            <a:pPr algn="just">
              <a:lnSpc>
                <a:spcPts val="3499"/>
              </a:lnSpc>
              <a:spcBef>
                <a:spcPct val="0"/>
              </a:spcBef>
            </a:pPr>
            <a:r>
              <a:rPr lang="en-US" b="true" sz="2499">
                <a:solidFill>
                  <a:srgbClr val="000000"/>
                </a:solidFill>
                <a:latin typeface="Canva Sans Bold"/>
                <a:ea typeface="Canva Sans Bold"/>
                <a:cs typeface="Canva Sans Bold"/>
                <a:sym typeface="Canva Sans Bold"/>
              </a:rPr>
              <a:t>Personal Finance Assistant is designed to help users track their spending, categorize expenses, optimize their budgets, and detect fraudulent transactions in real time. This intelligent system leverages AWS Cloud Services to: process financial data providing users with actionable insights through machine learning. By utilizing AWS Comprehend for transaction categorization, Matpltlib local for  spending predictions, and AWS Lambda, SNS and IAM for fraud detection alerts, this assistant empowers users to make informed financial decisions while ensuring security and efficiency.</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2715412" y="-3914538"/>
            <a:ext cx="11440436" cy="17647340"/>
            <a:chOff x="0" y="0"/>
            <a:chExt cx="3013119" cy="4647859"/>
          </a:xfrm>
        </p:grpSpPr>
        <p:sp>
          <p:nvSpPr>
            <p:cNvPr name="Freeform 3" id="3"/>
            <p:cNvSpPr/>
            <p:nvPr/>
          </p:nvSpPr>
          <p:spPr>
            <a:xfrm flipH="false" flipV="false" rot="0">
              <a:off x="0" y="0"/>
              <a:ext cx="3013119" cy="4647859"/>
            </a:xfrm>
            <a:custGeom>
              <a:avLst/>
              <a:gdLst/>
              <a:ahLst/>
              <a:cxnLst/>
              <a:rect r="r" b="b" t="t" l="l"/>
              <a:pathLst>
                <a:path h="4647859" w="3013119">
                  <a:moveTo>
                    <a:pt x="0" y="0"/>
                  </a:moveTo>
                  <a:lnTo>
                    <a:pt x="3013119" y="0"/>
                  </a:lnTo>
                  <a:lnTo>
                    <a:pt x="3013119" y="4647859"/>
                  </a:lnTo>
                  <a:lnTo>
                    <a:pt x="0" y="4647859"/>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3013119" cy="468595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982455" y="1146605"/>
            <a:ext cx="13293416" cy="1069976"/>
          </a:xfrm>
          <a:prstGeom prst="rect">
            <a:avLst/>
          </a:prstGeom>
        </p:spPr>
        <p:txBody>
          <a:bodyPr anchor="t" rtlCol="false" tIns="0" lIns="0" bIns="0" rIns="0">
            <a:spAutoFit/>
          </a:bodyPr>
          <a:lstStyle/>
          <a:p>
            <a:pPr algn="ctr">
              <a:lnSpc>
                <a:spcPts val="6800"/>
              </a:lnSpc>
            </a:pPr>
            <a:r>
              <a:rPr lang="en-US" sz="8000" b="true">
                <a:solidFill>
                  <a:srgbClr val="FFFFFF"/>
                </a:solidFill>
                <a:latin typeface="Helvetica World Bold"/>
                <a:ea typeface="Helvetica World Bold"/>
                <a:cs typeface="Helvetica World Bold"/>
                <a:sym typeface="Helvetica World Bold"/>
              </a:rPr>
              <a:t>Scope of the Project</a:t>
            </a:r>
          </a:p>
        </p:txBody>
      </p:sp>
      <p:sp>
        <p:nvSpPr>
          <p:cNvPr name="TextBox 6" id="6"/>
          <p:cNvSpPr txBox="true"/>
          <p:nvPr/>
        </p:nvSpPr>
        <p:spPr>
          <a:xfrm rot="0">
            <a:off x="1839753" y="3458832"/>
            <a:ext cx="13978669" cy="4878253"/>
          </a:xfrm>
          <a:prstGeom prst="rect">
            <a:avLst/>
          </a:prstGeom>
        </p:spPr>
        <p:txBody>
          <a:bodyPr anchor="t" rtlCol="false" tIns="0" lIns="0" bIns="0" rIns="0">
            <a:spAutoFit/>
          </a:bodyPr>
          <a:lstStyle/>
          <a:p>
            <a:pPr algn="l" marL="645308" indent="-322654" lvl="1">
              <a:lnSpc>
                <a:spcPts val="3975"/>
              </a:lnSpc>
              <a:buFont typeface="Arial"/>
              <a:buChar char="•"/>
            </a:pPr>
            <a:r>
              <a:rPr lang="en-US" b="true" sz="2988">
                <a:solidFill>
                  <a:srgbClr val="000000"/>
                </a:solidFill>
                <a:latin typeface="Helvetica World Bold"/>
                <a:ea typeface="Helvetica World Bold"/>
                <a:cs typeface="Helvetica World Bold"/>
                <a:sym typeface="Helvetica World Bold"/>
              </a:rPr>
              <a:t>Expense Categorization</a:t>
            </a:r>
            <a:r>
              <a:rPr lang="en-US" b="true" sz="2988">
                <a:solidFill>
                  <a:srgbClr val="FFFFFF"/>
                </a:solidFill>
                <a:latin typeface="Helvetica World Bold"/>
                <a:ea typeface="Helvetica World Bold"/>
                <a:cs typeface="Helvetica World Bold"/>
                <a:sym typeface="Helvetica World Bold"/>
              </a:rPr>
              <a:t> – Automatically classify transactions into categories like groceries, rent, and entertainment using AI.</a:t>
            </a:r>
          </a:p>
          <a:p>
            <a:pPr algn="l" marL="645308" indent="-322654" lvl="1">
              <a:lnSpc>
                <a:spcPts val="3975"/>
              </a:lnSpc>
              <a:buFont typeface="Arial"/>
              <a:buChar char="•"/>
            </a:pPr>
            <a:r>
              <a:rPr lang="en-US" b="true" sz="2988">
                <a:solidFill>
                  <a:srgbClr val="000000"/>
                </a:solidFill>
                <a:latin typeface="Helvetica World Bold"/>
                <a:ea typeface="Helvetica World Bold"/>
                <a:cs typeface="Helvetica World Bold"/>
                <a:sym typeface="Helvetica World Bold"/>
              </a:rPr>
              <a:t>Spending Pattern Analysis</a:t>
            </a:r>
            <a:r>
              <a:rPr lang="en-US" b="true" sz="2988">
                <a:solidFill>
                  <a:srgbClr val="FFFFFF"/>
                </a:solidFill>
                <a:latin typeface="Helvetica World Bold"/>
                <a:ea typeface="Helvetica World Bold"/>
                <a:cs typeface="Helvetica World Bold"/>
                <a:sym typeface="Helvetica World Bold"/>
              </a:rPr>
              <a:t> – Track user spending habits over time and provide personalized budgeting insights.</a:t>
            </a:r>
          </a:p>
          <a:p>
            <a:pPr algn="l" marL="645308" indent="-322654" lvl="1">
              <a:lnSpc>
                <a:spcPts val="3975"/>
              </a:lnSpc>
              <a:buFont typeface="Arial"/>
              <a:buChar char="•"/>
            </a:pPr>
            <a:r>
              <a:rPr lang="en-US" b="true" sz="2988">
                <a:solidFill>
                  <a:srgbClr val="000000"/>
                </a:solidFill>
                <a:latin typeface="Helvetica World Bold"/>
                <a:ea typeface="Helvetica World Bold"/>
                <a:cs typeface="Helvetica World Bold"/>
                <a:sym typeface="Helvetica World Bold"/>
              </a:rPr>
              <a:t>Fraud Detection &amp; Alerts</a:t>
            </a:r>
            <a:r>
              <a:rPr lang="en-US" b="true" sz="2988">
                <a:solidFill>
                  <a:srgbClr val="FFFFFF"/>
                </a:solidFill>
                <a:latin typeface="Helvetica World Bold"/>
                <a:ea typeface="Helvetica World Bold"/>
                <a:cs typeface="Helvetica World Bold"/>
                <a:sym typeface="Helvetica World Bold"/>
              </a:rPr>
              <a:t> – Identify unusual transactions and send real-time alerts for potential fraud.</a:t>
            </a:r>
          </a:p>
          <a:p>
            <a:pPr algn="l" marL="645308" indent="-322654" lvl="1">
              <a:lnSpc>
                <a:spcPts val="3975"/>
              </a:lnSpc>
              <a:buFont typeface="Arial"/>
              <a:buChar char="•"/>
            </a:pPr>
            <a:r>
              <a:rPr lang="en-US" b="true" sz="2988">
                <a:solidFill>
                  <a:srgbClr val="000000"/>
                </a:solidFill>
                <a:latin typeface="Helvetica World Bold"/>
                <a:ea typeface="Helvetica World Bold"/>
                <a:cs typeface="Helvetica World Bold"/>
                <a:sym typeface="Helvetica World Bold"/>
              </a:rPr>
              <a:t>Predictive Analytics</a:t>
            </a:r>
            <a:r>
              <a:rPr lang="en-US" b="true" sz="2988">
                <a:solidFill>
                  <a:srgbClr val="FFFFFF"/>
                </a:solidFill>
                <a:latin typeface="Helvetica World Bold"/>
                <a:ea typeface="Helvetica World Bold"/>
                <a:cs typeface="Helvetica World Bold"/>
                <a:sym typeface="Helvetica World Bold"/>
              </a:rPr>
              <a:t> – Forecast future spending trends using machine learning models.</a:t>
            </a:r>
          </a:p>
          <a:p>
            <a:pPr algn="ctr">
              <a:lnSpc>
                <a:spcPts val="397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818455" y="619329"/>
            <a:ext cx="11440436" cy="8579606"/>
            <a:chOff x="0" y="0"/>
            <a:chExt cx="3013119" cy="2259649"/>
          </a:xfrm>
        </p:grpSpPr>
        <p:sp>
          <p:nvSpPr>
            <p:cNvPr name="Freeform 3" id="3"/>
            <p:cNvSpPr/>
            <p:nvPr/>
          </p:nvSpPr>
          <p:spPr>
            <a:xfrm flipH="false" flipV="false" rot="0">
              <a:off x="0" y="0"/>
              <a:ext cx="3013119" cy="2259649"/>
            </a:xfrm>
            <a:custGeom>
              <a:avLst/>
              <a:gdLst/>
              <a:ahLst/>
              <a:cxnLst/>
              <a:rect r="r" b="b" t="t" l="l"/>
              <a:pathLst>
                <a:path h="2259649" w="3013119">
                  <a:moveTo>
                    <a:pt x="0" y="0"/>
                  </a:moveTo>
                  <a:lnTo>
                    <a:pt x="3013119" y="0"/>
                  </a:lnTo>
                  <a:lnTo>
                    <a:pt x="3013119" y="2259649"/>
                  </a:lnTo>
                  <a:lnTo>
                    <a:pt x="0" y="2259649"/>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3013119" cy="229774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64899" y="4002153"/>
            <a:ext cx="7547306" cy="6284847"/>
          </a:xfrm>
          <a:custGeom>
            <a:avLst/>
            <a:gdLst/>
            <a:ahLst/>
            <a:cxnLst/>
            <a:rect r="r" b="b" t="t" l="l"/>
            <a:pathLst>
              <a:path h="6284847" w="7547306">
                <a:moveTo>
                  <a:pt x="0" y="0"/>
                </a:moveTo>
                <a:lnTo>
                  <a:pt x="7547306" y="0"/>
                </a:lnTo>
                <a:lnTo>
                  <a:pt x="7547306" y="6284847"/>
                </a:lnTo>
                <a:lnTo>
                  <a:pt x="0" y="6284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0837" y="1701078"/>
            <a:ext cx="6936393" cy="1174290"/>
          </a:xfrm>
          <a:prstGeom prst="rect">
            <a:avLst/>
          </a:prstGeom>
        </p:spPr>
        <p:txBody>
          <a:bodyPr anchor="t" rtlCol="false" tIns="0" lIns="0" bIns="0" rIns="0">
            <a:spAutoFit/>
          </a:bodyPr>
          <a:lstStyle/>
          <a:p>
            <a:pPr algn="ctr">
              <a:lnSpc>
                <a:spcPts val="9116"/>
              </a:lnSpc>
            </a:pPr>
            <a:r>
              <a:rPr lang="en-US" sz="7927">
                <a:solidFill>
                  <a:srgbClr val="FFFFFF"/>
                </a:solidFill>
                <a:latin typeface="Helvetica World"/>
                <a:ea typeface="Helvetica World"/>
                <a:cs typeface="Helvetica World"/>
                <a:sym typeface="Helvetica World"/>
              </a:rPr>
              <a:t>Data</a:t>
            </a:r>
          </a:p>
        </p:txBody>
      </p:sp>
      <p:sp>
        <p:nvSpPr>
          <p:cNvPr name="TextBox 7" id="7"/>
          <p:cNvSpPr txBox="true"/>
          <p:nvPr/>
        </p:nvSpPr>
        <p:spPr>
          <a:xfrm rot="0">
            <a:off x="9012205" y="235048"/>
            <a:ext cx="7343910" cy="531490"/>
          </a:xfrm>
          <a:prstGeom prst="rect">
            <a:avLst/>
          </a:prstGeom>
        </p:spPr>
        <p:txBody>
          <a:bodyPr anchor="t" rtlCol="false" tIns="0" lIns="0" bIns="0" rIns="0">
            <a:spAutoFit/>
          </a:bodyPr>
          <a:lstStyle/>
          <a:p>
            <a:pPr algn="l">
              <a:lnSpc>
                <a:spcPts val="3990"/>
              </a:lnSpc>
            </a:pPr>
            <a:r>
              <a:rPr lang="en-US" sz="3000" b="true">
                <a:solidFill>
                  <a:srgbClr val="F46B47"/>
                </a:solidFill>
                <a:latin typeface="Helvetica World Bold"/>
                <a:ea typeface="Helvetica World Bold"/>
                <a:cs typeface="Helvetica World Bold"/>
                <a:sym typeface="Helvetica World Bold"/>
              </a:rPr>
              <a:t>Data used for this project </a:t>
            </a:r>
          </a:p>
        </p:txBody>
      </p:sp>
      <p:grpSp>
        <p:nvGrpSpPr>
          <p:cNvPr name="Group 8" id="8"/>
          <p:cNvGrpSpPr/>
          <p:nvPr/>
        </p:nvGrpSpPr>
        <p:grpSpPr>
          <a:xfrm rot="0">
            <a:off x="9012205" y="1234213"/>
            <a:ext cx="7647064" cy="3674920"/>
            <a:chOff x="0" y="0"/>
            <a:chExt cx="2014041" cy="967880"/>
          </a:xfrm>
        </p:grpSpPr>
        <p:sp>
          <p:nvSpPr>
            <p:cNvPr name="Freeform 9" id="9"/>
            <p:cNvSpPr/>
            <p:nvPr/>
          </p:nvSpPr>
          <p:spPr>
            <a:xfrm flipH="false" flipV="false" rot="0">
              <a:off x="0" y="0"/>
              <a:ext cx="2014041" cy="967880"/>
            </a:xfrm>
            <a:custGeom>
              <a:avLst/>
              <a:gdLst/>
              <a:ahLst/>
              <a:cxnLst/>
              <a:rect r="r" b="b" t="t" l="l"/>
              <a:pathLst>
                <a:path h="967880" w="2014041">
                  <a:moveTo>
                    <a:pt x="36447" y="0"/>
                  </a:moveTo>
                  <a:lnTo>
                    <a:pt x="1977595" y="0"/>
                  </a:lnTo>
                  <a:cubicBezTo>
                    <a:pt x="1987261" y="0"/>
                    <a:pt x="1996531" y="3840"/>
                    <a:pt x="2003366" y="10675"/>
                  </a:cubicBezTo>
                  <a:cubicBezTo>
                    <a:pt x="2010202" y="17510"/>
                    <a:pt x="2014041" y="26780"/>
                    <a:pt x="2014041" y="36447"/>
                  </a:cubicBezTo>
                  <a:lnTo>
                    <a:pt x="2014041" y="931434"/>
                  </a:lnTo>
                  <a:cubicBezTo>
                    <a:pt x="2014041" y="941100"/>
                    <a:pt x="2010202" y="950370"/>
                    <a:pt x="2003366" y="957205"/>
                  </a:cubicBezTo>
                  <a:cubicBezTo>
                    <a:pt x="1996531" y="964040"/>
                    <a:pt x="1987261" y="967880"/>
                    <a:pt x="1977595" y="967880"/>
                  </a:cubicBezTo>
                  <a:lnTo>
                    <a:pt x="36447" y="967880"/>
                  </a:lnTo>
                  <a:cubicBezTo>
                    <a:pt x="26780" y="967880"/>
                    <a:pt x="17510" y="964040"/>
                    <a:pt x="10675" y="957205"/>
                  </a:cubicBezTo>
                  <a:cubicBezTo>
                    <a:pt x="3840" y="950370"/>
                    <a:pt x="0" y="941100"/>
                    <a:pt x="0" y="931434"/>
                  </a:cubicBezTo>
                  <a:lnTo>
                    <a:pt x="0" y="36447"/>
                  </a:lnTo>
                  <a:cubicBezTo>
                    <a:pt x="0" y="26780"/>
                    <a:pt x="3840" y="17510"/>
                    <a:pt x="10675" y="10675"/>
                  </a:cubicBezTo>
                  <a:cubicBezTo>
                    <a:pt x="17510" y="3840"/>
                    <a:pt x="26780" y="0"/>
                    <a:pt x="36447" y="0"/>
                  </a:cubicBez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38100"/>
              <a:ext cx="2014041" cy="100598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9144000" y="1319954"/>
            <a:ext cx="7355033" cy="1092586"/>
          </a:xfrm>
          <a:prstGeom prst="rect">
            <a:avLst/>
          </a:prstGeom>
        </p:spPr>
        <p:txBody>
          <a:bodyPr anchor="t" rtlCol="false" tIns="0" lIns="0" bIns="0" rIns="0">
            <a:spAutoFit/>
          </a:bodyPr>
          <a:lstStyle/>
          <a:p>
            <a:pPr algn="ctr">
              <a:lnSpc>
                <a:spcPts val="5164"/>
              </a:lnSpc>
            </a:pPr>
            <a:r>
              <a:rPr lang="en-US" b="true" sz="3688" u="sng">
                <a:solidFill>
                  <a:srgbClr val="FFFFFF"/>
                </a:solidFill>
                <a:latin typeface="Inter Bold"/>
                <a:ea typeface="Inter Bold"/>
                <a:cs typeface="Inter Bold"/>
                <a:sym typeface="Inter Bold"/>
                <a:hlinkClick r:id="rId4" tooltip="https://www.kaggle.com/datasets/bukolafatunde/personal-finance"/>
              </a:rPr>
              <a:t>Transaction analysis dataset</a:t>
            </a:r>
          </a:p>
          <a:p>
            <a:pPr algn="just">
              <a:lnSpc>
                <a:spcPts val="3542"/>
              </a:lnSpc>
              <a:spcBef>
                <a:spcPct val="0"/>
              </a:spcBef>
            </a:pPr>
          </a:p>
        </p:txBody>
      </p:sp>
      <p:grpSp>
        <p:nvGrpSpPr>
          <p:cNvPr name="Group 12" id="12"/>
          <p:cNvGrpSpPr/>
          <p:nvPr/>
        </p:nvGrpSpPr>
        <p:grpSpPr>
          <a:xfrm rot="0">
            <a:off x="9012205" y="5394750"/>
            <a:ext cx="7647064" cy="3967834"/>
            <a:chOff x="0" y="0"/>
            <a:chExt cx="2014041" cy="1045026"/>
          </a:xfrm>
        </p:grpSpPr>
        <p:sp>
          <p:nvSpPr>
            <p:cNvPr name="Freeform 13" id="13"/>
            <p:cNvSpPr/>
            <p:nvPr/>
          </p:nvSpPr>
          <p:spPr>
            <a:xfrm flipH="false" flipV="false" rot="0">
              <a:off x="0" y="0"/>
              <a:ext cx="2014041" cy="1045026"/>
            </a:xfrm>
            <a:custGeom>
              <a:avLst/>
              <a:gdLst/>
              <a:ahLst/>
              <a:cxnLst/>
              <a:rect r="r" b="b" t="t" l="l"/>
              <a:pathLst>
                <a:path h="1045026" w="2014041">
                  <a:moveTo>
                    <a:pt x="36447" y="0"/>
                  </a:moveTo>
                  <a:lnTo>
                    <a:pt x="1977595" y="0"/>
                  </a:lnTo>
                  <a:cubicBezTo>
                    <a:pt x="1987261" y="0"/>
                    <a:pt x="1996531" y="3840"/>
                    <a:pt x="2003366" y="10675"/>
                  </a:cubicBezTo>
                  <a:cubicBezTo>
                    <a:pt x="2010202" y="17510"/>
                    <a:pt x="2014041" y="26780"/>
                    <a:pt x="2014041" y="36447"/>
                  </a:cubicBezTo>
                  <a:lnTo>
                    <a:pt x="2014041" y="1008580"/>
                  </a:lnTo>
                  <a:cubicBezTo>
                    <a:pt x="2014041" y="1018246"/>
                    <a:pt x="2010202" y="1027516"/>
                    <a:pt x="2003366" y="1034351"/>
                  </a:cubicBezTo>
                  <a:cubicBezTo>
                    <a:pt x="1996531" y="1041186"/>
                    <a:pt x="1987261" y="1045026"/>
                    <a:pt x="1977595" y="1045026"/>
                  </a:cubicBezTo>
                  <a:lnTo>
                    <a:pt x="36447" y="1045026"/>
                  </a:lnTo>
                  <a:cubicBezTo>
                    <a:pt x="26780" y="1045026"/>
                    <a:pt x="17510" y="1041186"/>
                    <a:pt x="10675" y="1034351"/>
                  </a:cubicBezTo>
                  <a:cubicBezTo>
                    <a:pt x="3840" y="1027516"/>
                    <a:pt x="0" y="1018246"/>
                    <a:pt x="0" y="1008580"/>
                  </a:cubicBezTo>
                  <a:lnTo>
                    <a:pt x="0" y="36447"/>
                  </a:lnTo>
                  <a:cubicBezTo>
                    <a:pt x="0" y="26780"/>
                    <a:pt x="3840" y="17510"/>
                    <a:pt x="10675" y="10675"/>
                  </a:cubicBezTo>
                  <a:cubicBezTo>
                    <a:pt x="17510" y="3840"/>
                    <a:pt x="26780" y="0"/>
                    <a:pt x="36447" y="0"/>
                  </a:cubicBez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a:ln cap="rnd">
              <a:noFill/>
              <a:prstDash val="solid"/>
              <a:round/>
            </a:ln>
          </p:spPr>
        </p:sp>
        <p:sp>
          <p:nvSpPr>
            <p:cNvPr name="TextBox 14" id="14"/>
            <p:cNvSpPr txBox="true"/>
            <p:nvPr/>
          </p:nvSpPr>
          <p:spPr>
            <a:xfrm>
              <a:off x="0" y="-38100"/>
              <a:ext cx="2014041" cy="1083126"/>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9144000" y="5471107"/>
            <a:ext cx="7355033" cy="1458360"/>
          </a:xfrm>
          <a:prstGeom prst="rect">
            <a:avLst/>
          </a:prstGeom>
        </p:spPr>
        <p:txBody>
          <a:bodyPr anchor="t" rtlCol="false" tIns="0" lIns="0" bIns="0" rIns="0">
            <a:spAutoFit/>
          </a:bodyPr>
          <a:lstStyle/>
          <a:p>
            <a:pPr algn="ctr">
              <a:lnSpc>
                <a:spcPts val="4982"/>
              </a:lnSpc>
            </a:pPr>
            <a:r>
              <a:rPr lang="en-US" b="true" sz="3559" u="sng">
                <a:solidFill>
                  <a:srgbClr val="FFFFFF"/>
                </a:solidFill>
                <a:latin typeface="Inter Bold"/>
                <a:ea typeface="Inter Bold"/>
                <a:cs typeface="Inter Bold"/>
                <a:sym typeface="Inter Bold"/>
                <a:hlinkClick r:id="rId5" tooltip="https://www.kaggle.com/datasets/mlg-ulb/creditcardfraud/data"/>
              </a:rPr>
              <a:t>Fraud Detection Analysis</a:t>
            </a:r>
          </a:p>
          <a:p>
            <a:pPr algn="just">
              <a:lnSpc>
                <a:spcPts val="3302"/>
              </a:lnSpc>
            </a:pPr>
          </a:p>
          <a:p>
            <a:pPr algn="just">
              <a:lnSpc>
                <a:spcPts val="3302"/>
              </a:lnSpc>
              <a:spcBef>
                <a:spcPct val="0"/>
              </a:spcBef>
            </a:pPr>
          </a:p>
        </p:txBody>
      </p:sp>
      <p:sp>
        <p:nvSpPr>
          <p:cNvPr name="TextBox 16" id="16"/>
          <p:cNvSpPr txBox="true"/>
          <p:nvPr/>
        </p:nvSpPr>
        <p:spPr>
          <a:xfrm rot="0">
            <a:off x="9158221" y="2075760"/>
            <a:ext cx="7355033" cy="2669398"/>
          </a:xfrm>
          <a:prstGeom prst="rect">
            <a:avLst/>
          </a:prstGeom>
        </p:spPr>
        <p:txBody>
          <a:bodyPr anchor="t" rtlCol="false" tIns="0" lIns="0" bIns="0" rIns="0">
            <a:spAutoFit/>
          </a:bodyPr>
          <a:lstStyle/>
          <a:p>
            <a:pPr algn="just">
              <a:lnSpc>
                <a:spcPts val="3542"/>
              </a:lnSpc>
            </a:pPr>
            <a:r>
              <a:rPr lang="en-US" sz="2530" b="true">
                <a:solidFill>
                  <a:srgbClr val="000000"/>
                </a:solidFill>
                <a:latin typeface="Inter Bold"/>
                <a:ea typeface="Inter Bold"/>
                <a:cs typeface="Inter Bold"/>
                <a:sym typeface="Inter Bold"/>
              </a:rPr>
              <a:t>    Columns present in this dataset:</a:t>
            </a:r>
          </a:p>
          <a:p>
            <a:pPr algn="just" marL="546354" indent="-273177" lvl="1">
              <a:lnSpc>
                <a:spcPts val="3542"/>
              </a:lnSpc>
              <a:buFont typeface="Arial"/>
              <a:buChar char="•"/>
            </a:pPr>
            <a:r>
              <a:rPr lang="en-US" b="true" sz="2530">
                <a:solidFill>
                  <a:srgbClr val="000000"/>
                </a:solidFill>
                <a:latin typeface="Inter Bold"/>
                <a:ea typeface="Inter Bold"/>
                <a:cs typeface="Inter Bold"/>
                <a:sym typeface="Inter Bold"/>
              </a:rPr>
              <a:t>Date</a:t>
            </a:r>
          </a:p>
          <a:p>
            <a:pPr algn="just" marL="546354" indent="-273177" lvl="1">
              <a:lnSpc>
                <a:spcPts val="3542"/>
              </a:lnSpc>
              <a:buFont typeface="Arial"/>
              <a:buChar char="•"/>
            </a:pPr>
            <a:r>
              <a:rPr lang="en-US" b="true" sz="2530">
                <a:solidFill>
                  <a:srgbClr val="000000"/>
                </a:solidFill>
                <a:latin typeface="Inter Bold"/>
                <a:ea typeface="Inter Bold"/>
                <a:cs typeface="Inter Bold"/>
                <a:sym typeface="Inter Bold"/>
              </a:rPr>
              <a:t>Description(Ex: Amazon, Spotify, Shell..)</a:t>
            </a:r>
          </a:p>
          <a:p>
            <a:pPr algn="just" marL="546354" indent="-273177" lvl="1">
              <a:lnSpc>
                <a:spcPts val="3542"/>
              </a:lnSpc>
              <a:buFont typeface="Arial"/>
              <a:buChar char="•"/>
            </a:pPr>
            <a:r>
              <a:rPr lang="en-US" b="true" sz="2530">
                <a:solidFill>
                  <a:srgbClr val="000000"/>
                </a:solidFill>
                <a:latin typeface="Inter Bold"/>
                <a:ea typeface="Inter Bold"/>
                <a:cs typeface="Inter Bold"/>
                <a:sym typeface="Inter Bold"/>
              </a:rPr>
              <a:t>Amount</a:t>
            </a:r>
          </a:p>
          <a:p>
            <a:pPr algn="just" marL="546354" indent="-273177" lvl="1">
              <a:lnSpc>
                <a:spcPts val="3542"/>
              </a:lnSpc>
              <a:buFont typeface="Arial"/>
              <a:buChar char="•"/>
            </a:pPr>
            <a:r>
              <a:rPr lang="en-US" b="true" sz="2530">
                <a:solidFill>
                  <a:srgbClr val="000000"/>
                </a:solidFill>
                <a:latin typeface="Inter Bold"/>
                <a:ea typeface="Inter Bold"/>
                <a:cs typeface="Inter Bold"/>
                <a:sym typeface="Inter Bold"/>
              </a:rPr>
              <a:t>Transaction(Ex:Credit or Debit)</a:t>
            </a:r>
          </a:p>
          <a:p>
            <a:pPr algn="just" marL="546354" indent="-273177" lvl="1">
              <a:lnSpc>
                <a:spcPts val="3542"/>
              </a:lnSpc>
              <a:buFont typeface="Arial"/>
              <a:buChar char="•"/>
            </a:pPr>
            <a:r>
              <a:rPr lang="en-US" b="true" sz="2530">
                <a:solidFill>
                  <a:srgbClr val="000000"/>
                </a:solidFill>
                <a:latin typeface="Inter Bold"/>
                <a:ea typeface="Inter Bold"/>
                <a:cs typeface="Inter Bold"/>
                <a:sym typeface="Inter Bold"/>
              </a:rPr>
              <a:t>Account Name(Ex: Checking, silver card..)</a:t>
            </a:r>
          </a:p>
        </p:txBody>
      </p:sp>
      <p:sp>
        <p:nvSpPr>
          <p:cNvPr name="TextBox 17" id="17"/>
          <p:cNvSpPr txBox="true"/>
          <p:nvPr/>
        </p:nvSpPr>
        <p:spPr>
          <a:xfrm rot="0">
            <a:off x="9222569" y="6063941"/>
            <a:ext cx="7197895" cy="3182130"/>
          </a:xfrm>
          <a:prstGeom prst="rect">
            <a:avLst/>
          </a:prstGeom>
        </p:spPr>
        <p:txBody>
          <a:bodyPr anchor="t" rtlCol="false" tIns="0" lIns="0" bIns="0" rIns="0">
            <a:spAutoFit/>
          </a:bodyPr>
          <a:lstStyle/>
          <a:p>
            <a:pPr algn="just">
              <a:lnSpc>
                <a:spcPts val="3632"/>
              </a:lnSpc>
            </a:pPr>
            <a:r>
              <a:rPr lang="en-US" sz="2594" b="true">
                <a:solidFill>
                  <a:srgbClr val="000000"/>
                </a:solidFill>
                <a:latin typeface="Inter Bold"/>
                <a:ea typeface="Inter Bold"/>
                <a:cs typeface="Inter Bold"/>
                <a:sym typeface="Inter Bold"/>
              </a:rPr>
              <a:t>    Columns present in this dataset:</a:t>
            </a:r>
          </a:p>
          <a:p>
            <a:pPr algn="just" marL="560112" indent="-280056" lvl="1">
              <a:lnSpc>
                <a:spcPts val="3632"/>
              </a:lnSpc>
              <a:buFont typeface="Arial"/>
              <a:buChar char="•"/>
            </a:pPr>
            <a:r>
              <a:rPr lang="en-US" b="true" sz="2594">
                <a:solidFill>
                  <a:srgbClr val="000000"/>
                </a:solidFill>
                <a:latin typeface="Inter Bold"/>
                <a:ea typeface="Inter Bold"/>
                <a:cs typeface="Inter Bold"/>
                <a:sym typeface="Inter Bold"/>
              </a:rPr>
              <a:t>Time</a:t>
            </a:r>
          </a:p>
          <a:p>
            <a:pPr algn="just" marL="560112" indent="-280056" lvl="1">
              <a:lnSpc>
                <a:spcPts val="3632"/>
              </a:lnSpc>
              <a:buFont typeface="Arial"/>
              <a:buChar char="•"/>
            </a:pPr>
            <a:r>
              <a:rPr lang="en-US" b="true" sz="2594">
                <a:solidFill>
                  <a:srgbClr val="000000"/>
                </a:solidFill>
                <a:latin typeface="Inter Bold"/>
                <a:ea typeface="Inter Bold"/>
                <a:cs typeface="Inter Bold"/>
                <a:sym typeface="Inter Bold"/>
              </a:rPr>
              <a:t>V1...V28(PCA Dimensionality reduction to protect user identities and sensitive features)</a:t>
            </a:r>
          </a:p>
          <a:p>
            <a:pPr algn="just" marL="560112" indent="-280056" lvl="1">
              <a:lnSpc>
                <a:spcPts val="3632"/>
              </a:lnSpc>
              <a:buFont typeface="Arial"/>
              <a:buChar char="•"/>
            </a:pPr>
            <a:r>
              <a:rPr lang="en-US" b="true" sz="2594">
                <a:solidFill>
                  <a:srgbClr val="000000"/>
                </a:solidFill>
                <a:latin typeface="Inter Bold"/>
                <a:ea typeface="Inter Bold"/>
                <a:cs typeface="Inter Bold"/>
                <a:sym typeface="Inter Bold"/>
              </a:rPr>
              <a:t>Amount</a:t>
            </a:r>
          </a:p>
          <a:p>
            <a:pPr algn="just" marL="560112" indent="-280056" lvl="1">
              <a:lnSpc>
                <a:spcPts val="3632"/>
              </a:lnSpc>
              <a:buFont typeface="Arial"/>
              <a:buChar char="•"/>
            </a:pPr>
            <a:r>
              <a:rPr lang="en-US" b="true" sz="2594">
                <a:solidFill>
                  <a:srgbClr val="000000"/>
                </a:solidFill>
                <a:latin typeface="Inter Bold"/>
                <a:ea typeface="Inter Bold"/>
                <a:cs typeface="Inter Bold"/>
                <a:sym typeface="Inter Bold"/>
              </a:rPr>
              <a:t>Class(0-not fraudulent, 1- fraudulent)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0239" y="-762842"/>
            <a:ext cx="6367192" cy="11812683"/>
            <a:chOff x="0" y="0"/>
            <a:chExt cx="1676956" cy="3111159"/>
          </a:xfrm>
        </p:grpSpPr>
        <p:sp>
          <p:nvSpPr>
            <p:cNvPr name="Freeform 3" id="3"/>
            <p:cNvSpPr/>
            <p:nvPr/>
          </p:nvSpPr>
          <p:spPr>
            <a:xfrm flipH="false" flipV="false" rot="0">
              <a:off x="0" y="0"/>
              <a:ext cx="1676956" cy="3111159"/>
            </a:xfrm>
            <a:custGeom>
              <a:avLst/>
              <a:gdLst/>
              <a:ahLst/>
              <a:cxnLst/>
              <a:rect r="r" b="b" t="t" l="l"/>
              <a:pathLst>
                <a:path h="3111159" w="1676956">
                  <a:moveTo>
                    <a:pt x="0" y="0"/>
                  </a:moveTo>
                  <a:lnTo>
                    <a:pt x="1676956" y="0"/>
                  </a:lnTo>
                  <a:lnTo>
                    <a:pt x="1676956" y="3111159"/>
                  </a:lnTo>
                  <a:lnTo>
                    <a:pt x="0" y="3111159"/>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1676956" cy="314925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2484282"/>
            <a:ext cx="6942677" cy="6096933"/>
          </a:xfrm>
          <a:custGeom>
            <a:avLst/>
            <a:gdLst/>
            <a:ahLst/>
            <a:cxnLst/>
            <a:rect r="r" b="b" t="t" l="l"/>
            <a:pathLst>
              <a:path h="6096933" w="6942677">
                <a:moveTo>
                  <a:pt x="0" y="0"/>
                </a:moveTo>
                <a:lnTo>
                  <a:pt x="6942677" y="0"/>
                </a:lnTo>
                <a:lnTo>
                  <a:pt x="6942677" y="6096933"/>
                </a:lnTo>
                <a:lnTo>
                  <a:pt x="0" y="6096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361079" y="3836035"/>
            <a:ext cx="8789171" cy="2786380"/>
          </a:xfrm>
          <a:prstGeom prst="rect">
            <a:avLst/>
          </a:prstGeom>
        </p:spPr>
        <p:txBody>
          <a:bodyPr anchor="t" rtlCol="false" tIns="0" lIns="0" bIns="0" rIns="0">
            <a:spAutoFit/>
          </a:bodyPr>
          <a:lstStyle/>
          <a:p>
            <a:pPr algn="l">
              <a:lnSpc>
                <a:spcPts val="10160"/>
              </a:lnSpc>
            </a:pPr>
            <a:r>
              <a:rPr lang="en-US" sz="8000" b="true">
                <a:solidFill>
                  <a:srgbClr val="000000"/>
                </a:solidFill>
                <a:latin typeface="Helvetica World Bold"/>
                <a:ea typeface="Helvetica World Bold"/>
                <a:cs typeface="Helvetica World Bold"/>
                <a:sym typeface="Helvetica World Bold"/>
              </a:rPr>
              <a:t>FEATURES IMPLEMENTED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22" y="-1251943"/>
            <a:ext cx="19047645" cy="10510243"/>
            <a:chOff x="0" y="0"/>
            <a:chExt cx="5016664" cy="2768130"/>
          </a:xfrm>
        </p:grpSpPr>
        <p:sp>
          <p:nvSpPr>
            <p:cNvPr name="Freeform 3" id="3"/>
            <p:cNvSpPr/>
            <p:nvPr/>
          </p:nvSpPr>
          <p:spPr>
            <a:xfrm flipH="false" flipV="false" rot="0">
              <a:off x="0" y="0"/>
              <a:ext cx="5016664" cy="2768130"/>
            </a:xfrm>
            <a:custGeom>
              <a:avLst/>
              <a:gdLst/>
              <a:ahLst/>
              <a:cxnLst/>
              <a:rect r="r" b="b" t="t" l="l"/>
              <a:pathLst>
                <a:path h="2768130" w="5016664">
                  <a:moveTo>
                    <a:pt x="0" y="0"/>
                  </a:moveTo>
                  <a:lnTo>
                    <a:pt x="5016664" y="0"/>
                  </a:lnTo>
                  <a:lnTo>
                    <a:pt x="5016664" y="2768130"/>
                  </a:lnTo>
                  <a:lnTo>
                    <a:pt x="0" y="2768130"/>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5016664" cy="280623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332482" y="863442"/>
            <a:ext cx="11623037" cy="7748691"/>
          </a:xfrm>
          <a:custGeom>
            <a:avLst/>
            <a:gdLst/>
            <a:ahLst/>
            <a:cxnLst/>
            <a:rect r="r" b="b" t="t" l="l"/>
            <a:pathLst>
              <a:path h="7748691" w="11623037">
                <a:moveTo>
                  <a:pt x="0" y="0"/>
                </a:moveTo>
                <a:lnTo>
                  <a:pt x="11623036" y="0"/>
                </a:lnTo>
                <a:lnTo>
                  <a:pt x="11623036" y="7748691"/>
                </a:lnTo>
                <a:lnTo>
                  <a:pt x="0" y="7748691"/>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2076100" y="0"/>
            <a:ext cx="21152890" cy="2912757"/>
            <a:chOff x="0" y="0"/>
            <a:chExt cx="5571131" cy="767146"/>
          </a:xfrm>
        </p:grpSpPr>
        <p:sp>
          <p:nvSpPr>
            <p:cNvPr name="Freeform 3" id="3"/>
            <p:cNvSpPr/>
            <p:nvPr/>
          </p:nvSpPr>
          <p:spPr>
            <a:xfrm flipH="false" flipV="false" rot="0">
              <a:off x="0" y="0"/>
              <a:ext cx="5571131" cy="767146"/>
            </a:xfrm>
            <a:custGeom>
              <a:avLst/>
              <a:gdLst/>
              <a:ahLst/>
              <a:cxnLst/>
              <a:rect r="r" b="b" t="t" l="l"/>
              <a:pathLst>
                <a:path h="767146" w="5571131">
                  <a:moveTo>
                    <a:pt x="0" y="0"/>
                  </a:moveTo>
                  <a:lnTo>
                    <a:pt x="5571131" y="0"/>
                  </a:lnTo>
                  <a:lnTo>
                    <a:pt x="5571131" y="767146"/>
                  </a:lnTo>
                  <a:lnTo>
                    <a:pt x="0" y="767146"/>
                  </a:lnTo>
                  <a:close/>
                </a:path>
              </a:pathLst>
            </a:custGeom>
            <a:gradFill rotWithShape="true">
              <a:gsLst>
                <a:gs pos="0">
                  <a:srgbClr val="F46B47">
                    <a:alpha val="100000"/>
                  </a:srgbClr>
                </a:gs>
                <a:gs pos="100000">
                  <a:srgbClr val="FAB44B">
                    <a:alpha val="100000"/>
                  </a:srgbClr>
                </a:gs>
              </a:gsLst>
              <a:path path="circle">
                <a:fillToRect l="0" r="100000" t="0" b="100000"/>
              </a:path>
              <a:tileRect r="0" l="-100000" b="0" t="-100000"/>
            </a:gradFill>
          </p:spPr>
        </p:sp>
        <p:sp>
          <p:nvSpPr>
            <p:cNvPr name="TextBox 4" id="4"/>
            <p:cNvSpPr txBox="true"/>
            <p:nvPr/>
          </p:nvSpPr>
          <p:spPr>
            <a:xfrm>
              <a:off x="0" y="-38100"/>
              <a:ext cx="5571131" cy="80524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45179" y="870590"/>
            <a:ext cx="17397641" cy="1193803"/>
          </a:xfrm>
          <a:prstGeom prst="rect">
            <a:avLst/>
          </a:prstGeom>
        </p:spPr>
        <p:txBody>
          <a:bodyPr anchor="t" rtlCol="false" tIns="0" lIns="0" bIns="0" rIns="0">
            <a:spAutoFit/>
          </a:bodyPr>
          <a:lstStyle/>
          <a:p>
            <a:pPr algn="ctr">
              <a:lnSpc>
                <a:spcPts val="9799"/>
              </a:lnSpc>
              <a:spcBef>
                <a:spcPct val="0"/>
              </a:spcBef>
            </a:pPr>
            <a:r>
              <a:rPr lang="en-US" b="true" sz="6999">
                <a:solidFill>
                  <a:srgbClr val="000000"/>
                </a:solidFill>
                <a:latin typeface="Canva Sans Bold"/>
                <a:ea typeface="Canva Sans Bold"/>
                <a:cs typeface="Canva Sans Bold"/>
                <a:sym typeface="Canva Sans Bold"/>
              </a:rPr>
              <a:t>Data Ingestion and Data Preprocessing</a:t>
            </a:r>
          </a:p>
        </p:txBody>
      </p:sp>
      <p:sp>
        <p:nvSpPr>
          <p:cNvPr name="TextBox 6" id="6"/>
          <p:cNvSpPr txBox="true"/>
          <p:nvPr/>
        </p:nvSpPr>
        <p:spPr>
          <a:xfrm rot="0">
            <a:off x="445179" y="3850450"/>
            <a:ext cx="17132368" cy="5785386"/>
          </a:xfrm>
          <a:prstGeom prst="rect">
            <a:avLst/>
          </a:prstGeom>
        </p:spPr>
        <p:txBody>
          <a:bodyPr anchor="t" rtlCol="false" tIns="0" lIns="0" bIns="0" rIns="0">
            <a:spAutoFit/>
          </a:bodyPr>
          <a:lstStyle/>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Uploaded raw datasets personal_transactions.csv and creditcard.csv t</a:t>
            </a:r>
            <a:r>
              <a:rPr lang="en-US" sz="3781">
                <a:solidFill>
                  <a:srgbClr val="000000"/>
                </a:solidFill>
                <a:latin typeface="Canva Sans"/>
                <a:ea typeface="Canva Sans"/>
                <a:cs typeface="Canva Sans"/>
                <a:sym typeface="Canva Sans"/>
              </a:rPr>
              <a:t>o S3 bucket.</a:t>
            </a:r>
          </a:p>
          <a:p>
            <a:pPr algn="l">
              <a:lnSpc>
                <a:spcPts val="5293"/>
              </a:lnSpc>
            </a:pPr>
          </a:p>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Cleaned data using AWS Glue DataBrew: fixed dates, dropped missing values, converted categories to numeric, standardized column names.</a:t>
            </a:r>
          </a:p>
          <a:p>
            <a:pPr algn="l">
              <a:lnSpc>
                <a:spcPts val="5293"/>
              </a:lnSpc>
            </a:pPr>
          </a:p>
          <a:p>
            <a:pPr algn="l" marL="816350" indent="-408175" lvl="1">
              <a:lnSpc>
                <a:spcPts val="5293"/>
              </a:lnSpc>
              <a:buFont typeface="Arial"/>
              <a:buChar char="•"/>
            </a:pPr>
            <a:r>
              <a:rPr lang="en-US" sz="3781">
                <a:solidFill>
                  <a:srgbClr val="000000"/>
                </a:solidFill>
                <a:latin typeface="Canva Sans"/>
                <a:ea typeface="Canva Sans"/>
                <a:cs typeface="Canva Sans"/>
                <a:sym typeface="Canva Sans"/>
              </a:rPr>
              <a:t>Exported cleaned datasets back to S3 — no manual EC2 processing needed.</a:t>
            </a:r>
          </a:p>
          <a:p>
            <a:pPr algn="ctr">
              <a:lnSpc>
                <a:spcPts val="3747"/>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3381" y="2044431"/>
            <a:ext cx="17521238" cy="6198138"/>
          </a:xfrm>
          <a:custGeom>
            <a:avLst/>
            <a:gdLst/>
            <a:ahLst/>
            <a:cxnLst/>
            <a:rect r="r" b="b" t="t" l="l"/>
            <a:pathLst>
              <a:path h="6198138" w="17521238">
                <a:moveTo>
                  <a:pt x="0" y="0"/>
                </a:moveTo>
                <a:lnTo>
                  <a:pt x="17521238" y="0"/>
                </a:lnTo>
                <a:lnTo>
                  <a:pt x="17521238" y="6198138"/>
                </a:lnTo>
                <a:lnTo>
                  <a:pt x="0" y="6198138"/>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1999" y="271999"/>
            <a:ext cx="7908899" cy="9743002"/>
            <a:chOff x="0" y="0"/>
            <a:chExt cx="812800" cy="1001291"/>
          </a:xfrm>
        </p:grpSpPr>
        <p:sp>
          <p:nvSpPr>
            <p:cNvPr name="Freeform 3" id="3"/>
            <p:cNvSpPr/>
            <p:nvPr/>
          </p:nvSpPr>
          <p:spPr>
            <a:xfrm flipH="false" flipV="false" rot="0">
              <a:off x="0" y="0"/>
              <a:ext cx="812800" cy="1001291"/>
            </a:xfrm>
            <a:custGeom>
              <a:avLst/>
              <a:gdLst/>
              <a:ahLst/>
              <a:cxnLst/>
              <a:rect r="r" b="b" t="t" l="l"/>
              <a:pathLst>
                <a:path h="1001291" w="812800">
                  <a:moveTo>
                    <a:pt x="0" y="0"/>
                  </a:moveTo>
                  <a:lnTo>
                    <a:pt x="812800" y="0"/>
                  </a:lnTo>
                  <a:lnTo>
                    <a:pt x="812800" y="1001291"/>
                  </a:lnTo>
                  <a:lnTo>
                    <a:pt x="0" y="1001291"/>
                  </a:lnTo>
                  <a:close/>
                </a:path>
              </a:pathLst>
            </a:custGeom>
            <a:blipFill>
              <a:blip r:embed="rId2"/>
              <a:stretch>
                <a:fillRect l="-5174" t="0" r="-5174" b="0"/>
              </a:stretch>
            </a:blipFill>
          </p:spPr>
        </p:sp>
      </p:grpSp>
      <p:grpSp>
        <p:nvGrpSpPr>
          <p:cNvPr name="Group 4" id="4"/>
          <p:cNvGrpSpPr/>
          <p:nvPr/>
        </p:nvGrpSpPr>
        <p:grpSpPr>
          <a:xfrm rot="0">
            <a:off x="9256123" y="1629903"/>
            <a:ext cx="8384422" cy="6765938"/>
            <a:chOff x="0" y="0"/>
            <a:chExt cx="11179230" cy="9021250"/>
          </a:xfrm>
        </p:grpSpPr>
        <p:sp>
          <p:nvSpPr>
            <p:cNvPr name="TextBox 5" id="5"/>
            <p:cNvSpPr txBox="true"/>
            <p:nvPr/>
          </p:nvSpPr>
          <p:spPr>
            <a:xfrm rot="0">
              <a:off x="161667" y="-9525"/>
              <a:ext cx="10356836" cy="3463925"/>
            </a:xfrm>
            <a:prstGeom prst="rect">
              <a:avLst/>
            </a:prstGeom>
          </p:spPr>
          <p:txBody>
            <a:bodyPr anchor="t" rtlCol="false" tIns="0" lIns="0" bIns="0" rIns="0">
              <a:spAutoFit/>
            </a:bodyPr>
            <a:lstStyle/>
            <a:p>
              <a:pPr algn="l" marL="0" indent="0" lvl="0">
                <a:lnSpc>
                  <a:spcPts val="10200"/>
                </a:lnSpc>
              </a:pPr>
              <a:r>
                <a:rPr lang="en-US" b="true" sz="8500">
                  <a:solidFill>
                    <a:srgbClr val="000000"/>
                  </a:solidFill>
                  <a:latin typeface="Canva Sans Bold"/>
                  <a:ea typeface="Canva Sans Bold"/>
                  <a:cs typeface="Canva Sans Bold"/>
                  <a:sym typeface="Canva Sans Bold"/>
                </a:rPr>
                <a:t>Expense Categorization</a:t>
              </a:r>
            </a:p>
          </p:txBody>
        </p:sp>
        <p:sp>
          <p:nvSpPr>
            <p:cNvPr name="TextBox 6" id="6"/>
            <p:cNvSpPr txBox="true"/>
            <p:nvPr/>
          </p:nvSpPr>
          <p:spPr>
            <a:xfrm rot="0">
              <a:off x="161667" y="4364089"/>
              <a:ext cx="10356836" cy="4657161"/>
            </a:xfrm>
            <a:prstGeom prst="rect">
              <a:avLst/>
            </a:prstGeom>
          </p:spPr>
          <p:txBody>
            <a:bodyPr anchor="t" rtlCol="false" tIns="0" lIns="0" bIns="0" rIns="0">
              <a:spAutoFit/>
            </a:bodyPr>
            <a:lstStyle/>
            <a:p>
              <a:pPr algn="l" marL="573924" indent="-286962" lvl="1">
                <a:lnSpc>
                  <a:spcPts val="3455"/>
                </a:lnSpc>
                <a:buFont typeface="Arial"/>
                <a:buChar char="•"/>
              </a:pPr>
              <a:r>
                <a:rPr lang="en-US" sz="2658">
                  <a:solidFill>
                    <a:srgbClr val="000000"/>
                  </a:solidFill>
                  <a:latin typeface="Canva Sans"/>
                  <a:ea typeface="Canva Sans"/>
                  <a:cs typeface="Canva Sans"/>
                  <a:sym typeface="Canva Sans"/>
                </a:rPr>
                <a:t>Launched EC2 instance to run Python-based categorization script</a:t>
              </a:r>
            </a:p>
            <a:p>
              <a:pPr algn="l" marL="573924" indent="-286962" lvl="1">
                <a:lnSpc>
                  <a:spcPts val="3455"/>
                </a:lnSpc>
                <a:buFont typeface="Arial"/>
                <a:buChar char="•"/>
              </a:pPr>
              <a:r>
                <a:rPr lang="en-US" sz="2658">
                  <a:solidFill>
                    <a:srgbClr val="000000"/>
                  </a:solidFill>
                  <a:latin typeface="Canva Sans"/>
                  <a:ea typeface="Canva Sans"/>
                  <a:cs typeface="Canva Sans"/>
                  <a:sym typeface="Canva Sans"/>
                </a:rPr>
                <a:t>Leveraged AWS Comprehend for entity detection from transaction descriptions</a:t>
              </a:r>
            </a:p>
            <a:p>
              <a:pPr algn="l" marL="573924" indent="-286962" lvl="1">
                <a:lnSpc>
                  <a:spcPts val="3455"/>
                </a:lnSpc>
                <a:buFont typeface="Arial"/>
                <a:buChar char="•"/>
              </a:pPr>
              <a:r>
                <a:rPr lang="en-US" sz="2658">
                  <a:solidFill>
                    <a:srgbClr val="000000"/>
                  </a:solidFill>
                  <a:latin typeface="Canva Sans"/>
                  <a:ea typeface="Canva Sans"/>
                  <a:cs typeface="Canva Sans"/>
                  <a:sym typeface="Canva Sans"/>
                </a:rPr>
                <a:t>Mapped transactions to categories (e.g., Amazon → Shopping, Shell → Gas)</a:t>
              </a:r>
            </a:p>
            <a:p>
              <a:pPr algn="l" marL="573924" indent="-286962" lvl="1">
                <a:lnSpc>
                  <a:spcPts val="3455"/>
                </a:lnSpc>
                <a:buFont typeface="Arial"/>
                <a:buChar char="•"/>
              </a:pPr>
              <a:r>
                <a:rPr lang="en-US" sz="2658">
                  <a:solidFill>
                    <a:srgbClr val="000000"/>
                  </a:solidFill>
                  <a:latin typeface="Canva Sans"/>
                  <a:ea typeface="Canva Sans"/>
                  <a:cs typeface="Canva Sans"/>
                  <a:sym typeface="Canva Sans"/>
                </a:rPr>
                <a:t>Saved output as categorized_transactions.csv in S3</a:t>
              </a:r>
            </a:p>
          </p:txBody>
        </p:sp>
        <p:sp>
          <p:nvSpPr>
            <p:cNvPr name="AutoShape 7" id="7"/>
            <p:cNvSpPr/>
            <p:nvPr/>
          </p:nvSpPr>
          <p:spPr>
            <a:xfrm>
              <a:off x="0" y="3875453"/>
              <a:ext cx="11179230" cy="0"/>
            </a:xfrm>
            <a:prstGeom prst="line">
              <a:avLst/>
            </a:prstGeom>
            <a:ln cap="flat" w="139700">
              <a:solidFill>
                <a:srgbClr val="F46B47"/>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DAGh9LWGRm0</dc:identifier>
  <dcterms:modified xsi:type="dcterms:W3CDTF">2011-08-01T06:04:30Z</dcterms:modified>
  <cp:revision>1</cp:revision>
  <dc:title>Personal</dc:title>
</cp:coreProperties>
</file>